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sldIdLst>
    <p:sldId id="256" r:id="rId2"/>
    <p:sldId id="279" r:id="rId3"/>
    <p:sldId id="282" r:id="rId4"/>
    <p:sldId id="283" r:id="rId5"/>
    <p:sldId id="284" r:id="rId6"/>
    <p:sldId id="285" r:id="rId7"/>
    <p:sldId id="286" r:id="rId8"/>
    <p:sldId id="287" r:id="rId9"/>
    <p:sldId id="288" r:id="rId10"/>
    <p:sldId id="290" r:id="rId11"/>
    <p:sldId id="289" r:id="rId12"/>
    <p:sldId id="292" r:id="rId13"/>
    <p:sldId id="293" r:id="rId14"/>
    <p:sldId id="294" r:id="rId15"/>
    <p:sldId id="295" r:id="rId16"/>
    <p:sldId id="299" r:id="rId17"/>
    <p:sldId id="296" r:id="rId18"/>
    <p:sldId id="297" r:id="rId19"/>
    <p:sldId id="298" r:id="rId2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9831" autoAdjust="0"/>
  </p:normalViewPr>
  <p:slideViewPr>
    <p:cSldViewPr>
      <p:cViewPr varScale="1">
        <p:scale>
          <a:sx n="79" d="100"/>
          <a:sy n="79" d="100"/>
        </p:scale>
        <p:origin x="1051" y="48"/>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hdphoto1.wdp>
</file>

<file path=ppt/media/hdphoto2.wdp>
</file>

<file path=ppt/media/hdphoto3.wdp>
</file>

<file path=ppt/media/image1.jpeg>
</file>

<file path=ppt/media/image10.png>
</file>

<file path=ppt/media/image11.png>
</file>

<file path=ppt/media/image12.png>
</file>

<file path=ppt/media/image14.jpeg>
</file>

<file path=ppt/media/image18.png>
</file>

<file path=ppt/media/image2.jpg>
</file>

<file path=ppt/media/image22.jpg>
</file>

<file path=ppt/media/image3.png>
</file>

<file path=ppt/media/image4.png>
</file>

<file path=ppt/media/image5.png>
</file>

<file path=ppt/media/image6.png>
</file>

<file path=ppt/media/image7.jp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5D058B3-1938-474B-BB76-A36A969D0828}" type="datetimeFigureOut">
              <a:rPr lang="en-US" smtClean="0"/>
              <a:t>10/18/2017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C5E4D1C-B846-4D0F-A39F-E7EDA95F2991}" type="slidenum">
              <a:rPr lang="en-US" smtClean="0"/>
              <a:t>‹#›</a:t>
            </a:fld>
            <a:endParaRPr lang="en-US"/>
          </a:p>
        </p:txBody>
      </p:sp>
    </p:spTree>
    <p:extLst>
      <p:ext uri="{BB962C8B-B14F-4D97-AF65-F5344CB8AC3E}">
        <p14:creationId xmlns:p14="http://schemas.microsoft.com/office/powerpoint/2010/main" val="16142993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5E4D1C-B846-4D0F-A39F-E7EDA95F2991}" type="slidenum">
              <a:rPr lang="en-US" smtClean="0"/>
              <a:t>2</a:t>
            </a:fld>
            <a:endParaRPr lang="en-US"/>
          </a:p>
        </p:txBody>
      </p:sp>
    </p:spTree>
    <p:extLst>
      <p:ext uri="{BB962C8B-B14F-4D97-AF65-F5344CB8AC3E}">
        <p14:creationId xmlns:p14="http://schemas.microsoft.com/office/powerpoint/2010/main" val="42872115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5E4D1C-B846-4D0F-A39F-E7EDA95F2991}" type="slidenum">
              <a:rPr lang="en-US" smtClean="0"/>
              <a:t>11</a:t>
            </a:fld>
            <a:endParaRPr lang="en-US"/>
          </a:p>
        </p:txBody>
      </p:sp>
    </p:spTree>
    <p:extLst>
      <p:ext uri="{BB962C8B-B14F-4D97-AF65-F5344CB8AC3E}">
        <p14:creationId xmlns:p14="http://schemas.microsoft.com/office/powerpoint/2010/main" val="39681972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5E4D1C-B846-4D0F-A39F-E7EDA95F2991}" type="slidenum">
              <a:rPr lang="en-US" smtClean="0"/>
              <a:t>12</a:t>
            </a:fld>
            <a:endParaRPr lang="en-US"/>
          </a:p>
        </p:txBody>
      </p:sp>
    </p:spTree>
    <p:extLst>
      <p:ext uri="{BB962C8B-B14F-4D97-AF65-F5344CB8AC3E}">
        <p14:creationId xmlns:p14="http://schemas.microsoft.com/office/powerpoint/2010/main" val="27680465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5E4D1C-B846-4D0F-A39F-E7EDA95F2991}" type="slidenum">
              <a:rPr lang="en-US" smtClean="0"/>
              <a:t>13</a:t>
            </a:fld>
            <a:endParaRPr lang="en-US"/>
          </a:p>
        </p:txBody>
      </p:sp>
    </p:spTree>
    <p:extLst>
      <p:ext uri="{BB962C8B-B14F-4D97-AF65-F5344CB8AC3E}">
        <p14:creationId xmlns:p14="http://schemas.microsoft.com/office/powerpoint/2010/main" val="38353305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5E4D1C-B846-4D0F-A39F-E7EDA95F2991}" type="slidenum">
              <a:rPr lang="en-US" smtClean="0"/>
              <a:t>14</a:t>
            </a:fld>
            <a:endParaRPr lang="en-US"/>
          </a:p>
        </p:txBody>
      </p:sp>
    </p:spTree>
    <p:extLst>
      <p:ext uri="{BB962C8B-B14F-4D97-AF65-F5344CB8AC3E}">
        <p14:creationId xmlns:p14="http://schemas.microsoft.com/office/powerpoint/2010/main" val="239970903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5E4D1C-B846-4D0F-A39F-E7EDA95F2991}" type="slidenum">
              <a:rPr lang="en-US" smtClean="0"/>
              <a:t>15</a:t>
            </a:fld>
            <a:endParaRPr lang="en-US"/>
          </a:p>
        </p:txBody>
      </p:sp>
    </p:spTree>
    <p:extLst>
      <p:ext uri="{BB962C8B-B14F-4D97-AF65-F5344CB8AC3E}">
        <p14:creationId xmlns:p14="http://schemas.microsoft.com/office/powerpoint/2010/main" val="32995432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5E4D1C-B846-4D0F-A39F-E7EDA95F2991}" type="slidenum">
              <a:rPr lang="en-US" smtClean="0"/>
              <a:t>16</a:t>
            </a:fld>
            <a:endParaRPr lang="en-US"/>
          </a:p>
        </p:txBody>
      </p:sp>
    </p:spTree>
    <p:extLst>
      <p:ext uri="{BB962C8B-B14F-4D97-AF65-F5344CB8AC3E}">
        <p14:creationId xmlns:p14="http://schemas.microsoft.com/office/powerpoint/2010/main" val="253747222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5E4D1C-B846-4D0F-A39F-E7EDA95F2991}" type="slidenum">
              <a:rPr lang="en-US" smtClean="0"/>
              <a:t>17</a:t>
            </a:fld>
            <a:endParaRPr lang="en-US"/>
          </a:p>
        </p:txBody>
      </p:sp>
    </p:spTree>
    <p:extLst>
      <p:ext uri="{BB962C8B-B14F-4D97-AF65-F5344CB8AC3E}">
        <p14:creationId xmlns:p14="http://schemas.microsoft.com/office/powerpoint/2010/main" val="344922394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5E4D1C-B846-4D0F-A39F-E7EDA95F2991}" type="slidenum">
              <a:rPr lang="en-US" smtClean="0"/>
              <a:t>18</a:t>
            </a:fld>
            <a:endParaRPr lang="en-US"/>
          </a:p>
        </p:txBody>
      </p:sp>
    </p:spTree>
    <p:extLst>
      <p:ext uri="{BB962C8B-B14F-4D97-AF65-F5344CB8AC3E}">
        <p14:creationId xmlns:p14="http://schemas.microsoft.com/office/powerpoint/2010/main" val="414880686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5E4D1C-B846-4D0F-A39F-E7EDA95F2991}" type="slidenum">
              <a:rPr lang="en-US" smtClean="0"/>
              <a:t>19</a:t>
            </a:fld>
            <a:endParaRPr lang="en-US"/>
          </a:p>
        </p:txBody>
      </p:sp>
    </p:spTree>
    <p:extLst>
      <p:ext uri="{BB962C8B-B14F-4D97-AF65-F5344CB8AC3E}">
        <p14:creationId xmlns:p14="http://schemas.microsoft.com/office/powerpoint/2010/main" val="32176540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5E4D1C-B846-4D0F-A39F-E7EDA95F2991}" type="slidenum">
              <a:rPr lang="en-US" smtClean="0"/>
              <a:t>3</a:t>
            </a:fld>
            <a:endParaRPr lang="en-US"/>
          </a:p>
        </p:txBody>
      </p:sp>
    </p:spTree>
    <p:extLst>
      <p:ext uri="{BB962C8B-B14F-4D97-AF65-F5344CB8AC3E}">
        <p14:creationId xmlns:p14="http://schemas.microsoft.com/office/powerpoint/2010/main" val="17285285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5E4D1C-B846-4D0F-A39F-E7EDA95F2991}" type="slidenum">
              <a:rPr lang="en-US" smtClean="0"/>
              <a:t>4</a:t>
            </a:fld>
            <a:endParaRPr lang="en-US"/>
          </a:p>
        </p:txBody>
      </p:sp>
    </p:spTree>
    <p:extLst>
      <p:ext uri="{BB962C8B-B14F-4D97-AF65-F5344CB8AC3E}">
        <p14:creationId xmlns:p14="http://schemas.microsoft.com/office/powerpoint/2010/main" val="20374815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5E4D1C-B846-4D0F-A39F-E7EDA95F2991}" type="slidenum">
              <a:rPr lang="en-US" smtClean="0"/>
              <a:t>5</a:t>
            </a:fld>
            <a:endParaRPr lang="en-US"/>
          </a:p>
        </p:txBody>
      </p:sp>
    </p:spTree>
    <p:extLst>
      <p:ext uri="{BB962C8B-B14F-4D97-AF65-F5344CB8AC3E}">
        <p14:creationId xmlns:p14="http://schemas.microsoft.com/office/powerpoint/2010/main" val="36519445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5E4D1C-B846-4D0F-A39F-E7EDA95F2991}" type="slidenum">
              <a:rPr lang="en-US" smtClean="0"/>
              <a:t>6</a:t>
            </a:fld>
            <a:endParaRPr lang="en-US"/>
          </a:p>
        </p:txBody>
      </p:sp>
    </p:spTree>
    <p:extLst>
      <p:ext uri="{BB962C8B-B14F-4D97-AF65-F5344CB8AC3E}">
        <p14:creationId xmlns:p14="http://schemas.microsoft.com/office/powerpoint/2010/main" val="28311251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5E4D1C-B846-4D0F-A39F-E7EDA95F2991}" type="slidenum">
              <a:rPr lang="en-US" smtClean="0"/>
              <a:t>7</a:t>
            </a:fld>
            <a:endParaRPr lang="en-US"/>
          </a:p>
        </p:txBody>
      </p:sp>
    </p:spTree>
    <p:extLst>
      <p:ext uri="{BB962C8B-B14F-4D97-AF65-F5344CB8AC3E}">
        <p14:creationId xmlns:p14="http://schemas.microsoft.com/office/powerpoint/2010/main" val="16869465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5E4D1C-B846-4D0F-A39F-E7EDA95F2991}" type="slidenum">
              <a:rPr lang="en-US" smtClean="0"/>
              <a:t>8</a:t>
            </a:fld>
            <a:endParaRPr lang="en-US"/>
          </a:p>
        </p:txBody>
      </p:sp>
    </p:spTree>
    <p:extLst>
      <p:ext uri="{BB962C8B-B14F-4D97-AF65-F5344CB8AC3E}">
        <p14:creationId xmlns:p14="http://schemas.microsoft.com/office/powerpoint/2010/main" val="9365277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5E4D1C-B846-4D0F-A39F-E7EDA95F2991}" type="slidenum">
              <a:rPr lang="en-US" smtClean="0"/>
              <a:t>9</a:t>
            </a:fld>
            <a:endParaRPr lang="en-US"/>
          </a:p>
        </p:txBody>
      </p:sp>
    </p:spTree>
    <p:extLst>
      <p:ext uri="{BB962C8B-B14F-4D97-AF65-F5344CB8AC3E}">
        <p14:creationId xmlns:p14="http://schemas.microsoft.com/office/powerpoint/2010/main" val="23454484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5E4D1C-B846-4D0F-A39F-E7EDA95F2991}" type="slidenum">
              <a:rPr lang="en-US" smtClean="0"/>
              <a:t>10</a:t>
            </a:fld>
            <a:endParaRPr lang="en-US"/>
          </a:p>
        </p:txBody>
      </p:sp>
    </p:spTree>
    <p:extLst>
      <p:ext uri="{BB962C8B-B14F-4D97-AF65-F5344CB8AC3E}">
        <p14:creationId xmlns:p14="http://schemas.microsoft.com/office/powerpoint/2010/main" val="32049293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10/18/2017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10/18/2017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10/18/2017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10/18/2017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10/18/2017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10/18/2017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10/18/2017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10/18/2017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10/18/2017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10/18/2017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10/18/2017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10/18/2017</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14.jpeg"/><Relationship Id="rId5" Type="http://schemas.microsoft.com/office/2007/relationships/hdphoto" Target="../media/hdphoto3.wdp"/><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15.emf"/><Relationship Id="rId5" Type="http://schemas.microsoft.com/office/2007/relationships/hdphoto" Target="../media/hdphoto3.wdp"/><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16.emf"/><Relationship Id="rId5" Type="http://schemas.microsoft.com/office/2007/relationships/hdphoto" Target="../media/hdphoto3.wdp"/><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17.emf"/><Relationship Id="rId5" Type="http://schemas.microsoft.com/office/2007/relationships/hdphoto" Target="../media/hdphoto3.wdp"/><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image" Target="../media/image19.emf"/><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18.png"/><Relationship Id="rId5" Type="http://schemas.microsoft.com/office/2007/relationships/hdphoto" Target="../media/hdphoto3.wdp"/><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image" Target="../media/image20.emf"/><Relationship Id="rId5" Type="http://schemas.microsoft.com/office/2007/relationships/hdphoto" Target="../media/hdphoto3.wdp"/><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image" Target="../media/image21.emf"/><Relationship Id="rId5" Type="http://schemas.microsoft.com/office/2007/relationships/hdphoto" Target="../media/hdphoto3.wdp"/><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image" Target="../media/image22.jpg"/><Relationship Id="rId5" Type="http://schemas.microsoft.com/office/2007/relationships/hdphoto" Target="../media/hdphoto3.wdp"/><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7.xml"/><Relationship Id="rId1" Type="http://schemas.openxmlformats.org/officeDocument/2006/relationships/slideLayout" Target="../slideLayouts/slideLayout1.xml"/><Relationship Id="rId5" Type="http://schemas.microsoft.com/office/2007/relationships/hdphoto" Target="../media/hdphoto3.wdp"/><Relationship Id="rId4" Type="http://schemas.openxmlformats.org/officeDocument/2006/relationships/image" Target="../media/image12.png"/></Relationships>
</file>

<file path=ppt/slides/_rels/slide1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8.xml"/><Relationship Id="rId1" Type="http://schemas.openxmlformats.org/officeDocument/2006/relationships/slideLayout" Target="../slideLayouts/slideLayout1.xml"/><Relationship Id="rId6" Type="http://schemas.openxmlformats.org/officeDocument/2006/relationships/hyperlink" Target="mailto:evogle.com@gmail.com" TargetMode="External"/><Relationship Id="rId5" Type="http://schemas.microsoft.com/office/2007/relationships/hdphoto" Target="../media/hdphoto3.wdp"/><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image" Target="../media/image1.jpeg"/><Relationship Id="rId7"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2.jpg"/><Relationship Id="rId9" Type="http://schemas.openxmlformats.org/officeDocument/2006/relationships/image" Target="../media/image5.png"/></Relationships>
</file>

<file path=ppt/slides/_rels/slide3.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jpeg"/><Relationship Id="rId7"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microsoft.com/office/2007/relationships/hdphoto" Target="../media/hdphoto2.wdp"/><Relationship Id="rId5" Type="http://schemas.openxmlformats.org/officeDocument/2006/relationships/image" Target="../media/image4.png"/><Relationship Id="rId4" Type="http://schemas.openxmlformats.org/officeDocument/2006/relationships/image" Target="../media/image2.jpg"/></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7.jpg"/></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8.jpeg"/></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7.jpg"/></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7.jpg"/></Relationships>
</file>

<file path=ppt/slides/_rels/slide8.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image" Target="../media/image1.jpeg"/><Relationship Id="rId7"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3.png"/><Relationship Id="rId10" Type="http://schemas.openxmlformats.org/officeDocument/2006/relationships/image" Target="../media/image11.png"/><Relationship Id="rId4" Type="http://schemas.openxmlformats.org/officeDocument/2006/relationships/image" Target="../media/image2.jpg"/><Relationship Id="rId9"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3.emf"/><Relationship Id="rId5" Type="http://schemas.microsoft.com/office/2007/relationships/hdphoto" Target="../media/hdphoto3.wdp"/><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EVOGLE Website</a:t>
            </a:r>
          </a:p>
        </p:txBody>
      </p:sp>
      <p:sp>
        <p:nvSpPr>
          <p:cNvPr id="3" name="Subtitle 2"/>
          <p:cNvSpPr>
            <a:spLocks noGrp="1"/>
          </p:cNvSpPr>
          <p:nvPr>
            <p:ph type="subTitle" idx="1"/>
          </p:nvPr>
        </p:nvSpPr>
        <p:spPr/>
        <p:txBody>
          <a:bodyPr/>
          <a:lstStyle/>
          <a:p>
            <a:r>
              <a:rPr lang="en-US" dirty="0"/>
              <a:t>(English Version)</a:t>
            </a:r>
          </a:p>
          <a:p>
            <a:endParaRPr lang="en-US" dirty="0"/>
          </a:p>
          <a:p>
            <a:r>
              <a:rPr lang="en-US" dirty="0"/>
              <a:t>10/18/2017</a:t>
            </a:r>
          </a:p>
        </p:txBody>
      </p:sp>
    </p:spTree>
    <p:extLst>
      <p:ext uri="{BB962C8B-B14F-4D97-AF65-F5344CB8AC3E}">
        <p14:creationId xmlns:p14="http://schemas.microsoft.com/office/powerpoint/2010/main" val="27635082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9144000" cy="1219200"/>
          </a:xfrm>
          <a:noFill/>
        </p:spPr>
        <p:txBody>
          <a:bodyPr/>
          <a:lstStyle/>
          <a:p>
            <a:r>
              <a:rPr lang="en-US" altLang="zh-CN" dirty="0"/>
              <a:t>Products</a:t>
            </a:r>
            <a:r>
              <a:rPr lang="en-US" dirty="0"/>
              <a:t> (</a:t>
            </a:r>
            <a:r>
              <a:rPr lang="en-US" altLang="zh-CN" dirty="0"/>
              <a:t>2.2</a:t>
            </a:r>
            <a:r>
              <a:rPr lang="en-US" dirty="0"/>
              <a:t>)</a:t>
            </a:r>
          </a:p>
        </p:txBody>
      </p:sp>
      <p:sp>
        <p:nvSpPr>
          <p:cNvPr id="25" name="Title 1"/>
          <p:cNvSpPr txBox="1">
            <a:spLocks/>
          </p:cNvSpPr>
          <p:nvPr/>
        </p:nvSpPr>
        <p:spPr>
          <a:xfrm>
            <a:off x="76200" y="1676400"/>
            <a:ext cx="8991600" cy="838200"/>
          </a:xfrm>
          <a:prstGeom prst="rect">
            <a:avLst/>
          </a:prstGeom>
          <a:solidFill>
            <a:schemeClr val="bg1"/>
          </a:solidFill>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US" dirty="0"/>
          </a:p>
        </p:txBody>
      </p:sp>
      <p:sp>
        <p:nvSpPr>
          <p:cNvPr id="29" name="Rectangle 28"/>
          <p:cNvSpPr/>
          <p:nvPr/>
        </p:nvSpPr>
        <p:spPr>
          <a:xfrm>
            <a:off x="226751" y="2967335"/>
            <a:ext cx="8769081" cy="923330"/>
          </a:xfrm>
          <a:prstGeom prst="rect">
            <a:avLst/>
          </a:prstGeom>
          <a:noFill/>
        </p:spPr>
        <p:txBody>
          <a:bodyPr wrap="square" lIns="91440" tIns="45720" rIns="91440" bIns="45720">
            <a:spAutoFit/>
          </a:bodyPr>
          <a:lstStyle/>
          <a:p>
            <a:pPr algn="ctr"/>
            <a:endParaRPr lang="en-US" sz="5400" b="1" cap="none" spc="0" dirty="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endParaRPr>
          </a:p>
        </p:txBody>
      </p:sp>
      <p:sp>
        <p:nvSpPr>
          <p:cNvPr id="20" name="TextBox 19">
            <a:extLst>
              <a:ext uri="{FF2B5EF4-FFF2-40B4-BE49-F238E27FC236}">
                <a16:creationId xmlns:a16="http://schemas.microsoft.com/office/drawing/2014/main" id="{2D485C07-C92F-4D18-B788-8FD06658EA7D}"/>
              </a:ext>
            </a:extLst>
          </p:cNvPr>
          <p:cNvSpPr txBox="1"/>
          <p:nvPr/>
        </p:nvSpPr>
        <p:spPr>
          <a:xfrm>
            <a:off x="3584089" y="1964015"/>
            <a:ext cx="5562600" cy="369332"/>
          </a:xfrm>
          <a:prstGeom prst="rect">
            <a:avLst/>
          </a:prstGeom>
          <a:noFill/>
        </p:spPr>
        <p:txBody>
          <a:bodyPr wrap="square" rtlCol="0">
            <a:spAutoFit/>
          </a:bodyPr>
          <a:lstStyle/>
          <a:p>
            <a:r>
              <a:rPr lang="en-US" dirty="0"/>
              <a:t>Home   </a:t>
            </a:r>
            <a:r>
              <a:rPr lang="en-US" altLang="zh-CN" dirty="0"/>
              <a:t>Data</a:t>
            </a:r>
            <a:r>
              <a:rPr lang="en-US" dirty="0"/>
              <a:t>   </a:t>
            </a:r>
            <a:r>
              <a:rPr lang="en-US" altLang="zh-CN" b="1" dirty="0">
                <a:solidFill>
                  <a:srgbClr val="00B050"/>
                </a:solidFill>
              </a:rPr>
              <a:t>Products</a:t>
            </a:r>
            <a:r>
              <a:rPr lang="en-US" dirty="0"/>
              <a:t>   News   About Us  Contact Us</a:t>
            </a:r>
          </a:p>
        </p:txBody>
      </p:sp>
      <p:pic>
        <p:nvPicPr>
          <p:cNvPr id="6" name="Picture 5">
            <a:extLst>
              <a:ext uri="{FF2B5EF4-FFF2-40B4-BE49-F238E27FC236}">
                <a16:creationId xmlns:a16="http://schemas.microsoft.com/office/drawing/2014/main" id="{C3AA6F41-5799-4B06-8E2E-FB9D9110582E}"/>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72045" y="1710861"/>
            <a:ext cx="914400" cy="675575"/>
          </a:xfrm>
          <a:prstGeom prst="rect">
            <a:avLst/>
          </a:prstGeom>
        </p:spPr>
      </p:pic>
      <p:pic>
        <p:nvPicPr>
          <p:cNvPr id="5" name="Picture 4">
            <a:extLst>
              <a:ext uri="{FF2B5EF4-FFF2-40B4-BE49-F238E27FC236}">
                <a16:creationId xmlns:a16="http://schemas.microsoft.com/office/drawing/2014/main" id="{DAFBFF4E-5C69-44CD-9295-D5F9A7193223}"/>
              </a:ext>
            </a:extLst>
          </p:cNvPr>
          <p:cNvPicPr>
            <a:picLocks noChangeAspect="1"/>
          </p:cNvPicPr>
          <p:nvPr/>
        </p:nvPicPr>
        <p:blipFill>
          <a:blip r:embed="rId4" cstate="print">
            <a:duotone>
              <a:schemeClr val="bg2">
                <a:shade val="45000"/>
                <a:satMod val="135000"/>
              </a:schemeClr>
              <a:prstClr val="white"/>
            </a:duotone>
            <a:extLst>
              <a:ext uri="{BEBA8EAE-BF5A-486C-A8C5-ECC9F3942E4B}">
                <a14:imgProps xmlns:a14="http://schemas.microsoft.com/office/drawing/2010/main">
                  <a14:imgLayer r:embed="rId5">
                    <a14:imgEffect>
                      <a14:saturation sat="0"/>
                    </a14:imgEffect>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72045" y="2381954"/>
            <a:ext cx="8995755" cy="4433200"/>
          </a:xfrm>
          <a:prstGeom prst="rect">
            <a:avLst/>
          </a:prstGeom>
        </p:spPr>
      </p:pic>
      <p:sp>
        <p:nvSpPr>
          <p:cNvPr id="14" name="TextBox 13">
            <a:extLst>
              <a:ext uri="{FF2B5EF4-FFF2-40B4-BE49-F238E27FC236}">
                <a16:creationId xmlns:a16="http://schemas.microsoft.com/office/drawing/2014/main" id="{428F2458-3D5A-4E3C-878B-736AD1855795}"/>
              </a:ext>
            </a:extLst>
          </p:cNvPr>
          <p:cNvSpPr txBox="1"/>
          <p:nvPr/>
        </p:nvSpPr>
        <p:spPr>
          <a:xfrm>
            <a:off x="72045" y="2476159"/>
            <a:ext cx="7776555" cy="369332"/>
          </a:xfrm>
          <a:prstGeom prst="rect">
            <a:avLst/>
          </a:prstGeom>
          <a:noFill/>
        </p:spPr>
        <p:txBody>
          <a:bodyPr wrap="square" rtlCol="0">
            <a:spAutoFit/>
          </a:bodyPr>
          <a:lstStyle/>
          <a:p>
            <a:r>
              <a:rPr lang="en-US" altLang="zh-CN" b="1" dirty="0">
                <a:solidFill>
                  <a:srgbClr val="00B050"/>
                </a:solidFill>
              </a:rPr>
              <a:t>Concept</a:t>
            </a:r>
            <a:r>
              <a:rPr lang="en-US" b="1" dirty="0">
                <a:solidFill>
                  <a:srgbClr val="00B050"/>
                </a:solidFill>
              </a:rPr>
              <a:t>   </a:t>
            </a:r>
            <a:r>
              <a:rPr lang="en-US" altLang="zh-CN" dirty="0"/>
              <a:t>Architecture</a:t>
            </a:r>
            <a:r>
              <a:rPr lang="en-US" dirty="0"/>
              <a:t>   Components   Features  Applications Tech. Specification  </a:t>
            </a:r>
          </a:p>
        </p:txBody>
      </p:sp>
      <p:sp>
        <p:nvSpPr>
          <p:cNvPr id="4" name="Rectangle 3">
            <a:extLst>
              <a:ext uri="{FF2B5EF4-FFF2-40B4-BE49-F238E27FC236}">
                <a16:creationId xmlns:a16="http://schemas.microsoft.com/office/drawing/2014/main" id="{701ADE1A-EB02-43A7-9979-10BB18CE74B4}"/>
              </a:ext>
            </a:extLst>
          </p:cNvPr>
          <p:cNvSpPr/>
          <p:nvPr/>
        </p:nvSpPr>
        <p:spPr>
          <a:xfrm>
            <a:off x="190106" y="2897988"/>
            <a:ext cx="3335823" cy="3785652"/>
          </a:xfrm>
          <a:prstGeom prst="rect">
            <a:avLst/>
          </a:prstGeom>
        </p:spPr>
        <p:txBody>
          <a:bodyPr wrap="square">
            <a:spAutoFit/>
          </a:bodyPr>
          <a:lstStyle/>
          <a:p>
            <a:pPr algn="just">
              <a:spcBef>
                <a:spcPts val="1200"/>
              </a:spcBef>
              <a:spcAft>
                <a:spcPts val="600"/>
              </a:spcAft>
            </a:pPr>
            <a:r>
              <a:rPr lang="en-US" sz="1600" dirty="0"/>
              <a:t>Compared to air quality monitoring stations, </a:t>
            </a:r>
            <a:r>
              <a:rPr lang="en-US" sz="1600" dirty="0" err="1"/>
              <a:t>iEQBox</a:t>
            </a:r>
            <a:r>
              <a:rPr lang="en-US" sz="1600" dirty="0"/>
              <a:t> is low-cost and portable but with accurate enough measurements of various pollutants. The low-cost and portable design allows large-scale installation to capture the spatial and temporal distribution of air pollutants in a large area. With various air pollutants and meteorological data continuously measured, </a:t>
            </a:r>
            <a:r>
              <a:rPr lang="en-US" sz="1600" dirty="0" err="1"/>
              <a:t>iAQBox</a:t>
            </a:r>
            <a:r>
              <a:rPr lang="en-US" sz="1600" dirty="0"/>
              <a:t> can be customized for many applications, such as analyzing health effects of air pollution and studying the impacts of traffic emission on air quality.</a:t>
            </a:r>
            <a:endParaRPr lang="en-US" sz="1200" kern="100" dirty="0">
              <a:effectLst/>
              <a:latin typeface="Calibri" panose="020F0502020204030204" pitchFamily="34" charset="0"/>
              <a:ea typeface="SimSun" panose="02010600030101010101" pitchFamily="2" charset="-122"/>
              <a:cs typeface="Times New Roman" panose="02020603050405020304" pitchFamily="18" charset="0"/>
            </a:endParaRPr>
          </a:p>
        </p:txBody>
      </p:sp>
      <p:pic>
        <p:nvPicPr>
          <p:cNvPr id="11" name="Picture 10">
            <a:extLst>
              <a:ext uri="{FF2B5EF4-FFF2-40B4-BE49-F238E27FC236}">
                <a16:creationId xmlns:a16="http://schemas.microsoft.com/office/drawing/2014/main" id="{673791F4-B20D-4D92-84B1-13B7D444A48B}"/>
              </a:ext>
            </a:extLst>
          </p:cNvPr>
          <p:cNvPicPr/>
          <p:nvPr/>
        </p:nvPicPr>
        <p:blipFill>
          <a:blip r:embed="rId6">
            <a:extLst>
              <a:ext uri="{28A0092B-C50C-407E-A947-70E740481C1C}">
                <a14:useLocalDpi xmlns:a14="http://schemas.microsoft.com/office/drawing/2010/main" val="0"/>
              </a:ext>
            </a:extLst>
          </a:blip>
          <a:srcRect t="1728" b="3888"/>
          <a:stretch>
            <a:fillRect/>
          </a:stretch>
        </p:blipFill>
        <p:spPr bwMode="auto">
          <a:xfrm>
            <a:off x="3643990" y="3220154"/>
            <a:ext cx="5387826" cy="2966651"/>
          </a:xfrm>
          <a:prstGeom prst="rect">
            <a:avLst/>
          </a:prstGeom>
          <a:noFill/>
          <a:ln w="9525">
            <a:noFill/>
            <a:miter lim="800000"/>
            <a:headEnd/>
            <a:tailEnd/>
          </a:ln>
        </p:spPr>
      </p:pic>
    </p:spTree>
    <p:extLst>
      <p:ext uri="{BB962C8B-B14F-4D97-AF65-F5344CB8AC3E}">
        <p14:creationId xmlns:p14="http://schemas.microsoft.com/office/powerpoint/2010/main" val="29100195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9144000" cy="1219200"/>
          </a:xfrm>
          <a:noFill/>
        </p:spPr>
        <p:txBody>
          <a:bodyPr/>
          <a:lstStyle/>
          <a:p>
            <a:r>
              <a:rPr lang="en-US" altLang="zh-CN" dirty="0"/>
              <a:t>Products</a:t>
            </a:r>
            <a:r>
              <a:rPr lang="en-US" dirty="0"/>
              <a:t> (</a:t>
            </a:r>
            <a:r>
              <a:rPr lang="en-US" altLang="zh-CN" dirty="0"/>
              <a:t>3</a:t>
            </a:r>
            <a:r>
              <a:rPr lang="en-US" dirty="0"/>
              <a:t>)</a:t>
            </a:r>
          </a:p>
        </p:txBody>
      </p:sp>
      <p:sp>
        <p:nvSpPr>
          <p:cNvPr id="25" name="Title 1"/>
          <p:cNvSpPr txBox="1">
            <a:spLocks/>
          </p:cNvSpPr>
          <p:nvPr/>
        </p:nvSpPr>
        <p:spPr>
          <a:xfrm>
            <a:off x="76200" y="1676400"/>
            <a:ext cx="8991600" cy="838200"/>
          </a:xfrm>
          <a:prstGeom prst="rect">
            <a:avLst/>
          </a:prstGeom>
          <a:solidFill>
            <a:schemeClr val="bg1"/>
          </a:solidFill>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US" dirty="0"/>
          </a:p>
        </p:txBody>
      </p:sp>
      <p:sp>
        <p:nvSpPr>
          <p:cNvPr id="29" name="Rectangle 28"/>
          <p:cNvSpPr/>
          <p:nvPr/>
        </p:nvSpPr>
        <p:spPr>
          <a:xfrm>
            <a:off x="226751" y="2967335"/>
            <a:ext cx="8769081" cy="923330"/>
          </a:xfrm>
          <a:prstGeom prst="rect">
            <a:avLst/>
          </a:prstGeom>
          <a:noFill/>
        </p:spPr>
        <p:txBody>
          <a:bodyPr wrap="square" lIns="91440" tIns="45720" rIns="91440" bIns="45720">
            <a:spAutoFit/>
          </a:bodyPr>
          <a:lstStyle/>
          <a:p>
            <a:pPr algn="ctr"/>
            <a:endParaRPr lang="en-US" sz="5400" b="1" cap="none" spc="0" dirty="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endParaRPr>
          </a:p>
        </p:txBody>
      </p:sp>
      <p:sp>
        <p:nvSpPr>
          <p:cNvPr id="20" name="TextBox 19">
            <a:extLst>
              <a:ext uri="{FF2B5EF4-FFF2-40B4-BE49-F238E27FC236}">
                <a16:creationId xmlns:a16="http://schemas.microsoft.com/office/drawing/2014/main" id="{2D485C07-C92F-4D18-B788-8FD06658EA7D}"/>
              </a:ext>
            </a:extLst>
          </p:cNvPr>
          <p:cNvSpPr txBox="1"/>
          <p:nvPr/>
        </p:nvSpPr>
        <p:spPr>
          <a:xfrm>
            <a:off x="3584089" y="1964015"/>
            <a:ext cx="5562600" cy="369332"/>
          </a:xfrm>
          <a:prstGeom prst="rect">
            <a:avLst/>
          </a:prstGeom>
          <a:noFill/>
        </p:spPr>
        <p:txBody>
          <a:bodyPr wrap="square" rtlCol="0">
            <a:spAutoFit/>
          </a:bodyPr>
          <a:lstStyle/>
          <a:p>
            <a:r>
              <a:rPr lang="en-US" dirty="0"/>
              <a:t>Home   </a:t>
            </a:r>
            <a:r>
              <a:rPr lang="en-US" altLang="zh-CN" dirty="0"/>
              <a:t>Data</a:t>
            </a:r>
            <a:r>
              <a:rPr lang="en-US" dirty="0"/>
              <a:t>   </a:t>
            </a:r>
            <a:r>
              <a:rPr lang="en-US" altLang="zh-CN" b="1" dirty="0">
                <a:solidFill>
                  <a:srgbClr val="00B050"/>
                </a:solidFill>
              </a:rPr>
              <a:t>Products</a:t>
            </a:r>
            <a:r>
              <a:rPr lang="en-US" dirty="0"/>
              <a:t>   News   About Us  Contact Us</a:t>
            </a:r>
          </a:p>
        </p:txBody>
      </p:sp>
      <p:pic>
        <p:nvPicPr>
          <p:cNvPr id="6" name="Picture 5">
            <a:extLst>
              <a:ext uri="{FF2B5EF4-FFF2-40B4-BE49-F238E27FC236}">
                <a16:creationId xmlns:a16="http://schemas.microsoft.com/office/drawing/2014/main" id="{C3AA6F41-5799-4B06-8E2E-FB9D9110582E}"/>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72045" y="1710861"/>
            <a:ext cx="914400" cy="675575"/>
          </a:xfrm>
          <a:prstGeom prst="rect">
            <a:avLst/>
          </a:prstGeom>
        </p:spPr>
      </p:pic>
      <p:pic>
        <p:nvPicPr>
          <p:cNvPr id="5" name="Picture 4">
            <a:extLst>
              <a:ext uri="{FF2B5EF4-FFF2-40B4-BE49-F238E27FC236}">
                <a16:creationId xmlns:a16="http://schemas.microsoft.com/office/drawing/2014/main" id="{DAFBFF4E-5C69-44CD-9295-D5F9A7193223}"/>
              </a:ext>
            </a:extLst>
          </p:cNvPr>
          <p:cNvPicPr>
            <a:picLocks noChangeAspect="1"/>
          </p:cNvPicPr>
          <p:nvPr/>
        </p:nvPicPr>
        <p:blipFill>
          <a:blip r:embed="rId4" cstate="print">
            <a:duotone>
              <a:schemeClr val="bg2">
                <a:shade val="45000"/>
                <a:satMod val="135000"/>
              </a:schemeClr>
              <a:prstClr val="white"/>
            </a:duotone>
            <a:extLst>
              <a:ext uri="{BEBA8EAE-BF5A-486C-A8C5-ECC9F3942E4B}">
                <a14:imgProps xmlns:a14="http://schemas.microsoft.com/office/drawing/2010/main">
                  <a14:imgLayer r:embed="rId5">
                    <a14:imgEffect>
                      <a14:saturation sat="0"/>
                    </a14:imgEffect>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72045" y="2381954"/>
            <a:ext cx="8995755" cy="4433200"/>
          </a:xfrm>
          <a:prstGeom prst="rect">
            <a:avLst/>
          </a:prstGeom>
        </p:spPr>
      </p:pic>
      <p:sp>
        <p:nvSpPr>
          <p:cNvPr id="14" name="TextBox 13">
            <a:extLst>
              <a:ext uri="{FF2B5EF4-FFF2-40B4-BE49-F238E27FC236}">
                <a16:creationId xmlns:a16="http://schemas.microsoft.com/office/drawing/2014/main" id="{428F2458-3D5A-4E3C-878B-736AD1855795}"/>
              </a:ext>
            </a:extLst>
          </p:cNvPr>
          <p:cNvSpPr txBox="1"/>
          <p:nvPr/>
        </p:nvSpPr>
        <p:spPr>
          <a:xfrm>
            <a:off x="72045" y="2476159"/>
            <a:ext cx="7852755" cy="369332"/>
          </a:xfrm>
          <a:prstGeom prst="rect">
            <a:avLst/>
          </a:prstGeom>
          <a:noFill/>
        </p:spPr>
        <p:txBody>
          <a:bodyPr wrap="square" rtlCol="0">
            <a:spAutoFit/>
          </a:bodyPr>
          <a:lstStyle/>
          <a:p>
            <a:r>
              <a:rPr lang="en-US" dirty="0"/>
              <a:t>Concept   </a:t>
            </a:r>
            <a:r>
              <a:rPr lang="en-US" altLang="zh-CN" b="1" dirty="0">
                <a:solidFill>
                  <a:srgbClr val="00B050"/>
                </a:solidFill>
              </a:rPr>
              <a:t>Architecture</a:t>
            </a:r>
            <a:r>
              <a:rPr lang="en-US" dirty="0"/>
              <a:t>   Components   Features  Applications Tech. Specification  </a:t>
            </a:r>
          </a:p>
        </p:txBody>
      </p:sp>
      <p:pic>
        <p:nvPicPr>
          <p:cNvPr id="13" name="Picture 12">
            <a:extLst>
              <a:ext uri="{FF2B5EF4-FFF2-40B4-BE49-F238E27FC236}">
                <a16:creationId xmlns:a16="http://schemas.microsoft.com/office/drawing/2014/main" id="{C95C05BE-3E62-41AC-AA44-CBC90B7C6364}"/>
              </a:ext>
            </a:extLst>
          </p:cNvPr>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828800" y="2991889"/>
            <a:ext cx="5867400" cy="3715504"/>
          </a:xfrm>
          <a:prstGeom prst="rect">
            <a:avLst/>
          </a:prstGeom>
          <a:noFill/>
          <a:ln w="9525">
            <a:noFill/>
            <a:miter lim="800000"/>
            <a:headEnd/>
            <a:tailEnd/>
          </a:ln>
        </p:spPr>
      </p:pic>
      <p:pic>
        <p:nvPicPr>
          <p:cNvPr id="16" name="Picture 15">
            <a:extLst>
              <a:ext uri="{FF2B5EF4-FFF2-40B4-BE49-F238E27FC236}">
                <a16:creationId xmlns:a16="http://schemas.microsoft.com/office/drawing/2014/main" id="{8C5E629A-0754-4D22-A435-D4554D7CB49A}"/>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8081432" y="6073501"/>
            <a:ext cx="914400" cy="675575"/>
          </a:xfrm>
          <a:prstGeom prst="rect">
            <a:avLst/>
          </a:prstGeom>
        </p:spPr>
      </p:pic>
    </p:spTree>
    <p:extLst>
      <p:ext uri="{BB962C8B-B14F-4D97-AF65-F5344CB8AC3E}">
        <p14:creationId xmlns:p14="http://schemas.microsoft.com/office/powerpoint/2010/main" val="14371067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9144000" cy="1219200"/>
          </a:xfrm>
          <a:noFill/>
        </p:spPr>
        <p:txBody>
          <a:bodyPr/>
          <a:lstStyle/>
          <a:p>
            <a:r>
              <a:rPr lang="en-US" altLang="zh-CN" dirty="0"/>
              <a:t>Products</a:t>
            </a:r>
            <a:r>
              <a:rPr lang="en-US" dirty="0"/>
              <a:t> (</a:t>
            </a:r>
            <a:r>
              <a:rPr lang="en-US" altLang="zh-CN" dirty="0"/>
              <a:t>4</a:t>
            </a:r>
            <a:r>
              <a:rPr lang="en-US" dirty="0"/>
              <a:t>)</a:t>
            </a:r>
          </a:p>
        </p:txBody>
      </p:sp>
      <p:sp>
        <p:nvSpPr>
          <p:cNvPr id="25" name="Title 1"/>
          <p:cNvSpPr txBox="1">
            <a:spLocks/>
          </p:cNvSpPr>
          <p:nvPr/>
        </p:nvSpPr>
        <p:spPr>
          <a:xfrm>
            <a:off x="76200" y="1676400"/>
            <a:ext cx="8991600" cy="838200"/>
          </a:xfrm>
          <a:prstGeom prst="rect">
            <a:avLst/>
          </a:prstGeom>
          <a:solidFill>
            <a:schemeClr val="bg1"/>
          </a:solidFill>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US" dirty="0"/>
          </a:p>
        </p:txBody>
      </p:sp>
      <p:sp>
        <p:nvSpPr>
          <p:cNvPr id="29" name="Rectangle 28"/>
          <p:cNvSpPr/>
          <p:nvPr/>
        </p:nvSpPr>
        <p:spPr>
          <a:xfrm>
            <a:off x="226751" y="2967335"/>
            <a:ext cx="8769081" cy="923330"/>
          </a:xfrm>
          <a:prstGeom prst="rect">
            <a:avLst/>
          </a:prstGeom>
          <a:noFill/>
        </p:spPr>
        <p:txBody>
          <a:bodyPr wrap="square" lIns="91440" tIns="45720" rIns="91440" bIns="45720">
            <a:spAutoFit/>
          </a:bodyPr>
          <a:lstStyle/>
          <a:p>
            <a:pPr algn="ctr"/>
            <a:endParaRPr lang="en-US" sz="5400" b="1" cap="none" spc="0" dirty="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endParaRPr>
          </a:p>
        </p:txBody>
      </p:sp>
      <p:sp>
        <p:nvSpPr>
          <p:cNvPr id="20" name="TextBox 19">
            <a:extLst>
              <a:ext uri="{FF2B5EF4-FFF2-40B4-BE49-F238E27FC236}">
                <a16:creationId xmlns:a16="http://schemas.microsoft.com/office/drawing/2014/main" id="{2D485C07-C92F-4D18-B788-8FD06658EA7D}"/>
              </a:ext>
            </a:extLst>
          </p:cNvPr>
          <p:cNvSpPr txBox="1"/>
          <p:nvPr/>
        </p:nvSpPr>
        <p:spPr>
          <a:xfrm>
            <a:off x="3584089" y="1964015"/>
            <a:ext cx="5562600" cy="369332"/>
          </a:xfrm>
          <a:prstGeom prst="rect">
            <a:avLst/>
          </a:prstGeom>
          <a:noFill/>
        </p:spPr>
        <p:txBody>
          <a:bodyPr wrap="square" rtlCol="0">
            <a:spAutoFit/>
          </a:bodyPr>
          <a:lstStyle/>
          <a:p>
            <a:r>
              <a:rPr lang="en-US" dirty="0"/>
              <a:t>Home   </a:t>
            </a:r>
            <a:r>
              <a:rPr lang="en-US" altLang="zh-CN" dirty="0"/>
              <a:t>Data</a:t>
            </a:r>
            <a:r>
              <a:rPr lang="en-US" dirty="0"/>
              <a:t>   </a:t>
            </a:r>
            <a:r>
              <a:rPr lang="en-US" altLang="zh-CN" b="1" dirty="0">
                <a:solidFill>
                  <a:srgbClr val="00B050"/>
                </a:solidFill>
              </a:rPr>
              <a:t>Products</a:t>
            </a:r>
            <a:r>
              <a:rPr lang="en-US" dirty="0"/>
              <a:t>   News   About Us  Contact Us</a:t>
            </a:r>
          </a:p>
        </p:txBody>
      </p:sp>
      <p:pic>
        <p:nvPicPr>
          <p:cNvPr id="6" name="Picture 5">
            <a:extLst>
              <a:ext uri="{FF2B5EF4-FFF2-40B4-BE49-F238E27FC236}">
                <a16:creationId xmlns:a16="http://schemas.microsoft.com/office/drawing/2014/main" id="{C3AA6F41-5799-4B06-8E2E-FB9D9110582E}"/>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72045" y="1710861"/>
            <a:ext cx="914400" cy="675575"/>
          </a:xfrm>
          <a:prstGeom prst="rect">
            <a:avLst/>
          </a:prstGeom>
        </p:spPr>
      </p:pic>
      <p:pic>
        <p:nvPicPr>
          <p:cNvPr id="5" name="Picture 4">
            <a:extLst>
              <a:ext uri="{FF2B5EF4-FFF2-40B4-BE49-F238E27FC236}">
                <a16:creationId xmlns:a16="http://schemas.microsoft.com/office/drawing/2014/main" id="{DAFBFF4E-5C69-44CD-9295-D5F9A7193223}"/>
              </a:ext>
            </a:extLst>
          </p:cNvPr>
          <p:cNvPicPr>
            <a:picLocks noChangeAspect="1"/>
          </p:cNvPicPr>
          <p:nvPr/>
        </p:nvPicPr>
        <p:blipFill>
          <a:blip r:embed="rId4" cstate="print">
            <a:duotone>
              <a:schemeClr val="bg2">
                <a:shade val="45000"/>
                <a:satMod val="135000"/>
              </a:schemeClr>
              <a:prstClr val="white"/>
            </a:duotone>
            <a:extLst>
              <a:ext uri="{BEBA8EAE-BF5A-486C-A8C5-ECC9F3942E4B}">
                <a14:imgProps xmlns:a14="http://schemas.microsoft.com/office/drawing/2010/main">
                  <a14:imgLayer r:embed="rId5">
                    <a14:imgEffect>
                      <a14:saturation sat="0"/>
                    </a14:imgEffect>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72045" y="2381954"/>
            <a:ext cx="8995755" cy="4433200"/>
          </a:xfrm>
          <a:prstGeom prst="rect">
            <a:avLst/>
          </a:prstGeom>
        </p:spPr>
      </p:pic>
      <p:sp>
        <p:nvSpPr>
          <p:cNvPr id="14" name="TextBox 13">
            <a:extLst>
              <a:ext uri="{FF2B5EF4-FFF2-40B4-BE49-F238E27FC236}">
                <a16:creationId xmlns:a16="http://schemas.microsoft.com/office/drawing/2014/main" id="{428F2458-3D5A-4E3C-878B-736AD1855795}"/>
              </a:ext>
            </a:extLst>
          </p:cNvPr>
          <p:cNvSpPr txBox="1"/>
          <p:nvPr/>
        </p:nvSpPr>
        <p:spPr>
          <a:xfrm>
            <a:off x="72045" y="2476159"/>
            <a:ext cx="7776555" cy="369332"/>
          </a:xfrm>
          <a:prstGeom prst="rect">
            <a:avLst/>
          </a:prstGeom>
          <a:noFill/>
        </p:spPr>
        <p:txBody>
          <a:bodyPr wrap="square" rtlCol="0">
            <a:spAutoFit/>
          </a:bodyPr>
          <a:lstStyle/>
          <a:p>
            <a:r>
              <a:rPr lang="en-US" dirty="0"/>
              <a:t>Concept   </a:t>
            </a:r>
            <a:r>
              <a:rPr lang="en-US" altLang="zh-CN" dirty="0"/>
              <a:t>Architecture</a:t>
            </a:r>
            <a:r>
              <a:rPr lang="en-US" dirty="0"/>
              <a:t>   </a:t>
            </a:r>
            <a:r>
              <a:rPr lang="en-US" b="1" dirty="0">
                <a:solidFill>
                  <a:srgbClr val="00B050"/>
                </a:solidFill>
              </a:rPr>
              <a:t>Components  </a:t>
            </a:r>
            <a:r>
              <a:rPr lang="en-US" dirty="0"/>
              <a:t> Features  Applications Tech. Specification </a:t>
            </a:r>
          </a:p>
        </p:txBody>
      </p:sp>
      <p:pic>
        <p:nvPicPr>
          <p:cNvPr id="15" name="Picture 14">
            <a:extLst>
              <a:ext uri="{FF2B5EF4-FFF2-40B4-BE49-F238E27FC236}">
                <a16:creationId xmlns:a16="http://schemas.microsoft.com/office/drawing/2014/main" id="{2DFD470D-267A-4FDA-893D-C9A81CA1DCA2}"/>
              </a:ext>
            </a:extLst>
          </p:cNvPr>
          <p:cNvPicPr/>
          <p:nvPr/>
        </p:nvPicPr>
        <p:blipFill>
          <a:blip r:embed="rId6" cstate="print"/>
          <a:srcRect/>
          <a:stretch>
            <a:fillRect/>
          </a:stretch>
        </p:blipFill>
        <p:spPr bwMode="auto">
          <a:xfrm>
            <a:off x="1981200" y="3021868"/>
            <a:ext cx="5334000" cy="3696467"/>
          </a:xfrm>
          <a:prstGeom prst="rect">
            <a:avLst/>
          </a:prstGeom>
          <a:noFill/>
          <a:ln w="9525">
            <a:noFill/>
            <a:miter lim="800000"/>
            <a:headEnd/>
            <a:tailEnd/>
          </a:ln>
        </p:spPr>
      </p:pic>
      <p:pic>
        <p:nvPicPr>
          <p:cNvPr id="11" name="Picture 10">
            <a:extLst>
              <a:ext uri="{FF2B5EF4-FFF2-40B4-BE49-F238E27FC236}">
                <a16:creationId xmlns:a16="http://schemas.microsoft.com/office/drawing/2014/main" id="{EA181C28-2604-42AA-A368-61080B91A1A0}"/>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8081432" y="6073501"/>
            <a:ext cx="914400" cy="675575"/>
          </a:xfrm>
          <a:prstGeom prst="rect">
            <a:avLst/>
          </a:prstGeom>
        </p:spPr>
      </p:pic>
    </p:spTree>
    <p:extLst>
      <p:ext uri="{BB962C8B-B14F-4D97-AF65-F5344CB8AC3E}">
        <p14:creationId xmlns:p14="http://schemas.microsoft.com/office/powerpoint/2010/main" val="38275023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9144000" cy="1219200"/>
          </a:xfrm>
          <a:noFill/>
        </p:spPr>
        <p:txBody>
          <a:bodyPr/>
          <a:lstStyle/>
          <a:p>
            <a:r>
              <a:rPr lang="en-US" altLang="zh-CN" dirty="0"/>
              <a:t>Products</a:t>
            </a:r>
            <a:r>
              <a:rPr lang="en-US" dirty="0"/>
              <a:t> (</a:t>
            </a:r>
            <a:r>
              <a:rPr lang="en-US" altLang="zh-CN" dirty="0"/>
              <a:t>4</a:t>
            </a:r>
            <a:r>
              <a:rPr lang="en-US" dirty="0"/>
              <a:t>)</a:t>
            </a:r>
          </a:p>
        </p:txBody>
      </p:sp>
      <p:sp>
        <p:nvSpPr>
          <p:cNvPr id="25" name="Title 1"/>
          <p:cNvSpPr txBox="1">
            <a:spLocks/>
          </p:cNvSpPr>
          <p:nvPr/>
        </p:nvSpPr>
        <p:spPr>
          <a:xfrm>
            <a:off x="76200" y="1676400"/>
            <a:ext cx="8991600" cy="838200"/>
          </a:xfrm>
          <a:prstGeom prst="rect">
            <a:avLst/>
          </a:prstGeom>
          <a:solidFill>
            <a:schemeClr val="bg1"/>
          </a:solidFill>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US" dirty="0"/>
          </a:p>
        </p:txBody>
      </p:sp>
      <p:sp>
        <p:nvSpPr>
          <p:cNvPr id="29" name="Rectangle 28"/>
          <p:cNvSpPr/>
          <p:nvPr/>
        </p:nvSpPr>
        <p:spPr>
          <a:xfrm>
            <a:off x="226751" y="2967335"/>
            <a:ext cx="8769081" cy="923330"/>
          </a:xfrm>
          <a:prstGeom prst="rect">
            <a:avLst/>
          </a:prstGeom>
          <a:noFill/>
        </p:spPr>
        <p:txBody>
          <a:bodyPr wrap="square" lIns="91440" tIns="45720" rIns="91440" bIns="45720">
            <a:spAutoFit/>
          </a:bodyPr>
          <a:lstStyle/>
          <a:p>
            <a:pPr algn="ctr"/>
            <a:endParaRPr lang="en-US" sz="5400" b="1" cap="none" spc="0" dirty="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endParaRPr>
          </a:p>
        </p:txBody>
      </p:sp>
      <p:sp>
        <p:nvSpPr>
          <p:cNvPr id="20" name="TextBox 19">
            <a:extLst>
              <a:ext uri="{FF2B5EF4-FFF2-40B4-BE49-F238E27FC236}">
                <a16:creationId xmlns:a16="http://schemas.microsoft.com/office/drawing/2014/main" id="{2D485C07-C92F-4D18-B788-8FD06658EA7D}"/>
              </a:ext>
            </a:extLst>
          </p:cNvPr>
          <p:cNvSpPr txBox="1"/>
          <p:nvPr/>
        </p:nvSpPr>
        <p:spPr>
          <a:xfrm>
            <a:off x="3584089" y="1964015"/>
            <a:ext cx="5562600" cy="369332"/>
          </a:xfrm>
          <a:prstGeom prst="rect">
            <a:avLst/>
          </a:prstGeom>
          <a:noFill/>
        </p:spPr>
        <p:txBody>
          <a:bodyPr wrap="square" rtlCol="0">
            <a:spAutoFit/>
          </a:bodyPr>
          <a:lstStyle/>
          <a:p>
            <a:r>
              <a:rPr lang="en-US" dirty="0"/>
              <a:t>Home   </a:t>
            </a:r>
            <a:r>
              <a:rPr lang="en-US" altLang="zh-CN" dirty="0"/>
              <a:t>Data</a:t>
            </a:r>
            <a:r>
              <a:rPr lang="en-US" dirty="0"/>
              <a:t>   </a:t>
            </a:r>
            <a:r>
              <a:rPr lang="en-US" altLang="zh-CN" b="1" dirty="0">
                <a:solidFill>
                  <a:srgbClr val="00B050"/>
                </a:solidFill>
              </a:rPr>
              <a:t>Products</a:t>
            </a:r>
            <a:r>
              <a:rPr lang="en-US" dirty="0"/>
              <a:t>   News   About Us  Contact Us</a:t>
            </a:r>
          </a:p>
        </p:txBody>
      </p:sp>
      <p:pic>
        <p:nvPicPr>
          <p:cNvPr id="6" name="Picture 5">
            <a:extLst>
              <a:ext uri="{FF2B5EF4-FFF2-40B4-BE49-F238E27FC236}">
                <a16:creationId xmlns:a16="http://schemas.microsoft.com/office/drawing/2014/main" id="{C3AA6F41-5799-4B06-8E2E-FB9D9110582E}"/>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72045" y="1710861"/>
            <a:ext cx="914400" cy="675575"/>
          </a:xfrm>
          <a:prstGeom prst="rect">
            <a:avLst/>
          </a:prstGeom>
        </p:spPr>
      </p:pic>
      <p:pic>
        <p:nvPicPr>
          <p:cNvPr id="5" name="Picture 4">
            <a:extLst>
              <a:ext uri="{FF2B5EF4-FFF2-40B4-BE49-F238E27FC236}">
                <a16:creationId xmlns:a16="http://schemas.microsoft.com/office/drawing/2014/main" id="{DAFBFF4E-5C69-44CD-9295-D5F9A7193223}"/>
              </a:ext>
            </a:extLst>
          </p:cNvPr>
          <p:cNvPicPr>
            <a:picLocks noChangeAspect="1"/>
          </p:cNvPicPr>
          <p:nvPr/>
        </p:nvPicPr>
        <p:blipFill>
          <a:blip r:embed="rId4" cstate="print">
            <a:duotone>
              <a:schemeClr val="bg2">
                <a:shade val="45000"/>
                <a:satMod val="135000"/>
              </a:schemeClr>
              <a:prstClr val="white"/>
            </a:duotone>
            <a:extLst>
              <a:ext uri="{BEBA8EAE-BF5A-486C-A8C5-ECC9F3942E4B}">
                <a14:imgProps xmlns:a14="http://schemas.microsoft.com/office/drawing/2010/main">
                  <a14:imgLayer r:embed="rId5">
                    <a14:imgEffect>
                      <a14:saturation sat="0"/>
                    </a14:imgEffect>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72045" y="2381954"/>
            <a:ext cx="8995755" cy="4433200"/>
          </a:xfrm>
          <a:prstGeom prst="rect">
            <a:avLst/>
          </a:prstGeom>
        </p:spPr>
      </p:pic>
      <p:sp>
        <p:nvSpPr>
          <p:cNvPr id="14" name="TextBox 13">
            <a:extLst>
              <a:ext uri="{FF2B5EF4-FFF2-40B4-BE49-F238E27FC236}">
                <a16:creationId xmlns:a16="http://schemas.microsoft.com/office/drawing/2014/main" id="{428F2458-3D5A-4E3C-878B-736AD1855795}"/>
              </a:ext>
            </a:extLst>
          </p:cNvPr>
          <p:cNvSpPr txBox="1"/>
          <p:nvPr/>
        </p:nvSpPr>
        <p:spPr>
          <a:xfrm>
            <a:off x="72045" y="2476159"/>
            <a:ext cx="7852755" cy="369332"/>
          </a:xfrm>
          <a:prstGeom prst="rect">
            <a:avLst/>
          </a:prstGeom>
          <a:noFill/>
        </p:spPr>
        <p:txBody>
          <a:bodyPr wrap="square" rtlCol="0">
            <a:spAutoFit/>
          </a:bodyPr>
          <a:lstStyle/>
          <a:p>
            <a:r>
              <a:rPr lang="en-US" dirty="0"/>
              <a:t>Concept   </a:t>
            </a:r>
            <a:r>
              <a:rPr lang="en-US" altLang="zh-CN" dirty="0"/>
              <a:t>Architecture</a:t>
            </a:r>
            <a:r>
              <a:rPr lang="en-US" dirty="0"/>
              <a:t>   Components </a:t>
            </a:r>
            <a:r>
              <a:rPr lang="en-US" b="1" dirty="0">
                <a:solidFill>
                  <a:srgbClr val="00B050"/>
                </a:solidFill>
              </a:rPr>
              <a:t> </a:t>
            </a:r>
            <a:r>
              <a:rPr lang="en-US" dirty="0"/>
              <a:t> </a:t>
            </a:r>
            <a:r>
              <a:rPr lang="en-US" b="1" dirty="0">
                <a:solidFill>
                  <a:srgbClr val="00B050"/>
                </a:solidFill>
              </a:rPr>
              <a:t>Features </a:t>
            </a:r>
            <a:r>
              <a:rPr lang="en-US" dirty="0"/>
              <a:t> Applications Tech. Specification  </a:t>
            </a:r>
          </a:p>
        </p:txBody>
      </p:sp>
      <p:sp>
        <p:nvSpPr>
          <p:cNvPr id="3" name="Rectangle 1">
            <a:extLst>
              <a:ext uri="{FF2B5EF4-FFF2-40B4-BE49-F238E27FC236}">
                <a16:creationId xmlns:a16="http://schemas.microsoft.com/office/drawing/2014/main" id="{1CC06861-D890-47B4-BE82-A06CB6D27DB0}"/>
              </a:ext>
            </a:extLst>
          </p:cNvPr>
          <p:cNvSpPr>
            <a:spLocks noChangeArrowheads="1"/>
          </p:cNvSpPr>
          <p:nvPr/>
        </p:nvSpPr>
        <p:spPr bwMode="auto">
          <a:xfrm>
            <a:off x="115491" y="2850636"/>
            <a:ext cx="4495800" cy="39703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sng" strike="noStrike" cap="none" normalizeH="0" baseline="0" dirty="0">
                <a:ln>
                  <a:noFill/>
                </a:ln>
                <a:solidFill>
                  <a:schemeClr val="tx1"/>
                </a:solidFill>
                <a:effectLst/>
                <a:latin typeface="Calibri" panose="020F0502020204030204" pitchFamily="34" charset="0"/>
                <a:ea typeface="宋体" panose="02010600030101010101" pitchFamily="2" charset="-122"/>
                <a:cs typeface="Times New Roman" panose="02020603050405020304" pitchFamily="18" charset="0"/>
              </a:rPr>
              <a:t> Easy installation</a:t>
            </a:r>
            <a:r>
              <a:rPr kumimoji="0" lang="en-US" altLang="en-US" b="0" i="0" u="none" strike="noStrike" cap="none" normalizeH="0" baseline="0" dirty="0">
                <a:ln>
                  <a:noFill/>
                </a:ln>
                <a:solidFill>
                  <a:schemeClr val="tx1"/>
                </a:solidFill>
                <a:effectLst/>
                <a:latin typeface="Calibri" panose="020F0502020204030204" pitchFamily="34" charset="0"/>
                <a:ea typeface="宋体" panose="02010600030101010101" pitchFamily="2" charset="-122"/>
                <a:cs typeface="Times New Roman" panose="02020603050405020304" pitchFamily="18" charset="0"/>
              </a:rPr>
              <a:t>: The device can be easily mounted to any existing traffic facilities such as signal lighting poles, beams, and callbox poles.</a:t>
            </a:r>
            <a:endParaRPr kumimoji="0" lang="en-US" altLang="en-US"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sng" strike="noStrike" cap="none" normalizeH="0" baseline="0" dirty="0">
                <a:ln>
                  <a:noFill/>
                </a:ln>
                <a:solidFill>
                  <a:schemeClr val="tx1"/>
                </a:solidFill>
                <a:effectLst/>
                <a:latin typeface="Calibri" panose="020F0502020204030204" pitchFamily="34" charset="0"/>
                <a:ea typeface="宋体" panose="02010600030101010101" pitchFamily="2" charset="-122"/>
                <a:cs typeface="Times New Roman" panose="02020603050405020304" pitchFamily="18" charset="0"/>
              </a:rPr>
              <a:t> Real-time data transmission</a:t>
            </a:r>
            <a:r>
              <a:rPr kumimoji="0" lang="en-US" altLang="en-US" b="0" i="0" u="none" strike="noStrike" cap="none" normalizeH="0" baseline="0" dirty="0">
                <a:ln>
                  <a:noFill/>
                </a:ln>
                <a:solidFill>
                  <a:schemeClr val="tx1"/>
                </a:solidFill>
                <a:effectLst/>
                <a:latin typeface="Calibri" panose="020F0502020204030204" pitchFamily="34" charset="0"/>
                <a:ea typeface="宋体" panose="02010600030101010101" pitchFamily="2" charset="-122"/>
                <a:cs typeface="Times New Roman" panose="02020603050405020304" pitchFamily="18" charset="0"/>
              </a:rPr>
              <a:t>: The embedded cellular module allows the transmission of both air pollution and meteorological data to a central server in real time.</a:t>
            </a:r>
            <a:endParaRPr kumimoji="0" lang="en-US" altLang="en-US"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sng" strike="noStrike" cap="none" normalizeH="0" baseline="0" dirty="0">
                <a:ln>
                  <a:noFill/>
                </a:ln>
                <a:solidFill>
                  <a:schemeClr val="tx1"/>
                </a:solidFill>
                <a:effectLst/>
                <a:latin typeface="Calibri" panose="020F0502020204030204" pitchFamily="34" charset="0"/>
                <a:ea typeface="宋体" panose="02010600030101010101" pitchFamily="2" charset="-122"/>
                <a:cs typeface="Times New Roman" panose="02020603050405020304" pitchFamily="18" charset="0"/>
              </a:rPr>
              <a:t> Portable use: </a:t>
            </a:r>
            <a:r>
              <a:rPr kumimoji="0" lang="en-US" altLang="en-US" b="0" i="0" u="none" strike="noStrike" cap="none" normalizeH="0" baseline="0" dirty="0">
                <a:ln>
                  <a:noFill/>
                </a:ln>
                <a:solidFill>
                  <a:schemeClr val="tx1"/>
                </a:solidFill>
                <a:effectLst/>
                <a:latin typeface="Calibri" panose="020F0502020204030204" pitchFamily="34" charset="0"/>
                <a:ea typeface="宋体" panose="02010600030101010101" pitchFamily="2" charset="-122"/>
                <a:cs typeface="Times New Roman" panose="02020603050405020304" pitchFamily="18" charset="0"/>
              </a:rPr>
              <a:t>The integrated GPS sensor provides the data collection location for measured air pollutant and meteorological data.</a:t>
            </a:r>
            <a:endParaRPr lang="en-US" altLang="en-US" dirty="0"/>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zh-CN" b="0" i="0" u="sng" strike="noStrike" cap="none" normalizeH="0" baseline="0" dirty="0">
                <a:ln>
                  <a:noFill/>
                </a:ln>
                <a:solidFill>
                  <a:schemeClr val="tx1"/>
                </a:solidFill>
                <a:effectLst/>
                <a:latin typeface="Calibri" panose="020F0502020204030204" pitchFamily="34" charset="0"/>
                <a:ea typeface="宋体" panose="02010600030101010101" pitchFamily="2" charset="-122"/>
                <a:cs typeface="Calibri" panose="020F0502020204030204" pitchFamily="34" charset="0"/>
              </a:rPr>
              <a:t> Low cost</a:t>
            </a:r>
            <a:r>
              <a:rPr kumimoji="0" lang="en-US" altLang="zh-CN" b="0" i="0" u="none" strike="noStrike" cap="none" normalizeH="0" baseline="0" dirty="0">
                <a:ln>
                  <a:noFill/>
                </a:ln>
                <a:solidFill>
                  <a:schemeClr val="tx1"/>
                </a:solidFill>
                <a:effectLst/>
                <a:latin typeface="Calibri" panose="020F0502020204030204" pitchFamily="34" charset="0"/>
                <a:ea typeface="宋体" panose="02010600030101010101" pitchFamily="2" charset="-122"/>
                <a:cs typeface="Calibri" panose="020F0502020204030204" pitchFamily="34" charset="0"/>
              </a:rPr>
              <a:t>: Elegant integration of the system greatly lowers the overall cost.</a:t>
            </a:r>
            <a:r>
              <a:rPr kumimoji="0" lang="en-US" altLang="zh-CN" b="0" i="0" u="none" strike="noStrike" cap="none" normalizeH="0" baseline="0" dirty="0">
                <a:ln>
                  <a:noFill/>
                </a:ln>
                <a:solidFill>
                  <a:schemeClr val="tx1"/>
                </a:solidFill>
                <a:effectLst/>
              </a:rPr>
              <a:t> </a:t>
            </a:r>
            <a:endParaRPr kumimoji="0" lang="en-US" altLang="zh-CN" b="0" i="0" u="none" strike="noStrike" cap="none" normalizeH="0" baseline="0" dirty="0">
              <a:ln>
                <a:noFill/>
              </a:ln>
              <a:solidFill>
                <a:schemeClr val="tx1"/>
              </a:solidFill>
              <a:effectLst/>
              <a:latin typeface="Arial" panose="020B0604020202020204" pitchFamily="34" charset="0"/>
            </a:endParaRPr>
          </a:p>
        </p:txBody>
      </p:sp>
      <p:pic>
        <p:nvPicPr>
          <p:cNvPr id="4" name="Picture 3">
            <a:extLst>
              <a:ext uri="{FF2B5EF4-FFF2-40B4-BE49-F238E27FC236}">
                <a16:creationId xmlns:a16="http://schemas.microsoft.com/office/drawing/2014/main" id="{76166D9F-9003-4DED-8F6D-F7F769D53817}"/>
              </a:ext>
            </a:extLst>
          </p:cNvPr>
          <p:cNvPicPr>
            <a:picLocks noChangeAspect="1"/>
          </p:cNvPicPr>
          <p:nvPr/>
        </p:nvPicPr>
        <p:blipFill>
          <a:blip r:embed="rId6"/>
          <a:stretch>
            <a:fillRect/>
          </a:stretch>
        </p:blipFill>
        <p:spPr>
          <a:xfrm>
            <a:off x="4495800" y="3546688"/>
            <a:ext cx="4996049" cy="2670178"/>
          </a:xfrm>
          <a:prstGeom prst="rect">
            <a:avLst/>
          </a:prstGeom>
        </p:spPr>
      </p:pic>
      <p:pic>
        <p:nvPicPr>
          <p:cNvPr id="13" name="Picture 12">
            <a:extLst>
              <a:ext uri="{FF2B5EF4-FFF2-40B4-BE49-F238E27FC236}">
                <a16:creationId xmlns:a16="http://schemas.microsoft.com/office/drawing/2014/main" id="{94D3A5BB-ECD7-4E4F-90E7-F3D5F5B10DE8}"/>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8081432" y="6073501"/>
            <a:ext cx="914400" cy="675575"/>
          </a:xfrm>
          <a:prstGeom prst="rect">
            <a:avLst/>
          </a:prstGeom>
        </p:spPr>
      </p:pic>
    </p:spTree>
    <p:extLst>
      <p:ext uri="{BB962C8B-B14F-4D97-AF65-F5344CB8AC3E}">
        <p14:creationId xmlns:p14="http://schemas.microsoft.com/office/powerpoint/2010/main" val="3483951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9144000" cy="1219200"/>
          </a:xfrm>
          <a:noFill/>
        </p:spPr>
        <p:txBody>
          <a:bodyPr/>
          <a:lstStyle/>
          <a:p>
            <a:r>
              <a:rPr lang="en-US" altLang="zh-CN" dirty="0"/>
              <a:t>Products</a:t>
            </a:r>
            <a:r>
              <a:rPr lang="en-US" dirty="0"/>
              <a:t> (</a:t>
            </a:r>
            <a:r>
              <a:rPr lang="en-US" altLang="zh-CN" dirty="0"/>
              <a:t>5.1</a:t>
            </a:r>
            <a:r>
              <a:rPr lang="en-US" dirty="0"/>
              <a:t>)</a:t>
            </a:r>
          </a:p>
        </p:txBody>
      </p:sp>
      <p:sp>
        <p:nvSpPr>
          <p:cNvPr id="25" name="Title 1"/>
          <p:cNvSpPr txBox="1">
            <a:spLocks/>
          </p:cNvSpPr>
          <p:nvPr/>
        </p:nvSpPr>
        <p:spPr>
          <a:xfrm>
            <a:off x="76200" y="1676400"/>
            <a:ext cx="8991600" cy="838200"/>
          </a:xfrm>
          <a:prstGeom prst="rect">
            <a:avLst/>
          </a:prstGeom>
          <a:solidFill>
            <a:schemeClr val="bg1"/>
          </a:solidFill>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US" dirty="0"/>
          </a:p>
        </p:txBody>
      </p:sp>
      <p:sp>
        <p:nvSpPr>
          <p:cNvPr id="29" name="Rectangle 28"/>
          <p:cNvSpPr/>
          <p:nvPr/>
        </p:nvSpPr>
        <p:spPr>
          <a:xfrm>
            <a:off x="226751" y="2967335"/>
            <a:ext cx="8769081" cy="923330"/>
          </a:xfrm>
          <a:prstGeom prst="rect">
            <a:avLst/>
          </a:prstGeom>
          <a:noFill/>
        </p:spPr>
        <p:txBody>
          <a:bodyPr wrap="square" lIns="91440" tIns="45720" rIns="91440" bIns="45720">
            <a:spAutoFit/>
          </a:bodyPr>
          <a:lstStyle/>
          <a:p>
            <a:pPr algn="ctr"/>
            <a:endParaRPr lang="en-US" sz="5400" b="1" cap="none" spc="0" dirty="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endParaRPr>
          </a:p>
        </p:txBody>
      </p:sp>
      <p:sp>
        <p:nvSpPr>
          <p:cNvPr id="20" name="TextBox 19">
            <a:extLst>
              <a:ext uri="{FF2B5EF4-FFF2-40B4-BE49-F238E27FC236}">
                <a16:creationId xmlns:a16="http://schemas.microsoft.com/office/drawing/2014/main" id="{2D485C07-C92F-4D18-B788-8FD06658EA7D}"/>
              </a:ext>
            </a:extLst>
          </p:cNvPr>
          <p:cNvSpPr txBox="1"/>
          <p:nvPr/>
        </p:nvSpPr>
        <p:spPr>
          <a:xfrm>
            <a:off x="3584089" y="1964015"/>
            <a:ext cx="5562600" cy="369332"/>
          </a:xfrm>
          <a:prstGeom prst="rect">
            <a:avLst/>
          </a:prstGeom>
          <a:noFill/>
        </p:spPr>
        <p:txBody>
          <a:bodyPr wrap="square" rtlCol="0">
            <a:spAutoFit/>
          </a:bodyPr>
          <a:lstStyle/>
          <a:p>
            <a:r>
              <a:rPr lang="en-US" dirty="0"/>
              <a:t>Home   </a:t>
            </a:r>
            <a:r>
              <a:rPr lang="en-US" altLang="zh-CN" dirty="0"/>
              <a:t>Data</a:t>
            </a:r>
            <a:r>
              <a:rPr lang="en-US" dirty="0"/>
              <a:t>   </a:t>
            </a:r>
            <a:r>
              <a:rPr lang="en-US" altLang="zh-CN" b="1" dirty="0">
                <a:solidFill>
                  <a:srgbClr val="00B050"/>
                </a:solidFill>
              </a:rPr>
              <a:t>Products</a:t>
            </a:r>
            <a:r>
              <a:rPr lang="en-US" dirty="0"/>
              <a:t>   News   About Us  Contact Us</a:t>
            </a:r>
          </a:p>
        </p:txBody>
      </p:sp>
      <p:pic>
        <p:nvPicPr>
          <p:cNvPr id="6" name="Picture 5">
            <a:extLst>
              <a:ext uri="{FF2B5EF4-FFF2-40B4-BE49-F238E27FC236}">
                <a16:creationId xmlns:a16="http://schemas.microsoft.com/office/drawing/2014/main" id="{C3AA6F41-5799-4B06-8E2E-FB9D9110582E}"/>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72045" y="1710861"/>
            <a:ext cx="914400" cy="675575"/>
          </a:xfrm>
          <a:prstGeom prst="rect">
            <a:avLst/>
          </a:prstGeom>
        </p:spPr>
      </p:pic>
      <p:pic>
        <p:nvPicPr>
          <p:cNvPr id="5" name="Picture 4">
            <a:extLst>
              <a:ext uri="{FF2B5EF4-FFF2-40B4-BE49-F238E27FC236}">
                <a16:creationId xmlns:a16="http://schemas.microsoft.com/office/drawing/2014/main" id="{DAFBFF4E-5C69-44CD-9295-D5F9A7193223}"/>
              </a:ext>
            </a:extLst>
          </p:cNvPr>
          <p:cNvPicPr>
            <a:picLocks noChangeAspect="1"/>
          </p:cNvPicPr>
          <p:nvPr/>
        </p:nvPicPr>
        <p:blipFill>
          <a:blip r:embed="rId4" cstate="print">
            <a:duotone>
              <a:schemeClr val="bg2">
                <a:shade val="45000"/>
                <a:satMod val="135000"/>
              </a:schemeClr>
              <a:prstClr val="white"/>
            </a:duotone>
            <a:extLst>
              <a:ext uri="{BEBA8EAE-BF5A-486C-A8C5-ECC9F3942E4B}">
                <a14:imgProps xmlns:a14="http://schemas.microsoft.com/office/drawing/2010/main">
                  <a14:imgLayer r:embed="rId5">
                    <a14:imgEffect>
                      <a14:saturation sat="0"/>
                    </a14:imgEffect>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72045" y="2381954"/>
            <a:ext cx="8995755" cy="4433200"/>
          </a:xfrm>
          <a:prstGeom prst="rect">
            <a:avLst/>
          </a:prstGeom>
        </p:spPr>
      </p:pic>
      <p:sp>
        <p:nvSpPr>
          <p:cNvPr id="14" name="TextBox 13">
            <a:extLst>
              <a:ext uri="{FF2B5EF4-FFF2-40B4-BE49-F238E27FC236}">
                <a16:creationId xmlns:a16="http://schemas.microsoft.com/office/drawing/2014/main" id="{428F2458-3D5A-4E3C-878B-736AD1855795}"/>
              </a:ext>
            </a:extLst>
          </p:cNvPr>
          <p:cNvSpPr txBox="1"/>
          <p:nvPr/>
        </p:nvSpPr>
        <p:spPr>
          <a:xfrm>
            <a:off x="72045" y="2476159"/>
            <a:ext cx="8233755" cy="369332"/>
          </a:xfrm>
          <a:prstGeom prst="rect">
            <a:avLst/>
          </a:prstGeom>
          <a:noFill/>
        </p:spPr>
        <p:txBody>
          <a:bodyPr wrap="square" rtlCol="0">
            <a:spAutoFit/>
          </a:bodyPr>
          <a:lstStyle/>
          <a:p>
            <a:r>
              <a:rPr lang="en-US" dirty="0"/>
              <a:t>Concept   </a:t>
            </a:r>
            <a:r>
              <a:rPr lang="en-US" altLang="zh-CN" dirty="0"/>
              <a:t>Architecture</a:t>
            </a:r>
            <a:r>
              <a:rPr lang="en-US" dirty="0"/>
              <a:t>   Components </a:t>
            </a:r>
            <a:r>
              <a:rPr lang="en-US" b="1" dirty="0">
                <a:solidFill>
                  <a:srgbClr val="00B050"/>
                </a:solidFill>
              </a:rPr>
              <a:t> </a:t>
            </a:r>
            <a:r>
              <a:rPr lang="en-US" dirty="0"/>
              <a:t> Features  </a:t>
            </a:r>
            <a:r>
              <a:rPr lang="en-US" b="1" dirty="0">
                <a:solidFill>
                  <a:srgbClr val="00B050"/>
                </a:solidFill>
              </a:rPr>
              <a:t>Applications </a:t>
            </a:r>
            <a:r>
              <a:rPr lang="en-US" dirty="0"/>
              <a:t>Tech. Specification</a:t>
            </a:r>
            <a:r>
              <a:rPr lang="en-US" b="1" dirty="0">
                <a:solidFill>
                  <a:srgbClr val="00B050"/>
                </a:solidFill>
              </a:rPr>
              <a:t> </a:t>
            </a:r>
          </a:p>
        </p:txBody>
      </p:sp>
      <p:pic>
        <p:nvPicPr>
          <p:cNvPr id="11" name="Picture 12">
            <a:extLst>
              <a:ext uri="{FF2B5EF4-FFF2-40B4-BE49-F238E27FC236}">
                <a16:creationId xmlns:a16="http://schemas.microsoft.com/office/drawing/2014/main" id="{A9734DE7-A9F5-4E81-9E6E-873E2F420D0C}"/>
              </a:ext>
            </a:extLst>
          </p:cNvPr>
          <p:cNvPicPr>
            <a:picLocks noChangeAspect="1"/>
          </p:cNvPicPr>
          <p:nvPr/>
        </p:nvPicPr>
        <p:blipFill rotWithShape="1">
          <a:blip r:embed="rId6" cstate="print"/>
          <a:srcRect l="25772" t="10471" r="19141" b="35892"/>
          <a:stretch/>
        </p:blipFill>
        <p:spPr>
          <a:xfrm>
            <a:off x="197167" y="3084222"/>
            <a:ext cx="4181754" cy="2040904"/>
          </a:xfrm>
          <a:prstGeom prst="rect">
            <a:avLst/>
          </a:prstGeom>
        </p:spPr>
      </p:pic>
      <p:sp>
        <p:nvSpPr>
          <p:cNvPr id="26" name="矩形 2">
            <a:extLst>
              <a:ext uri="{FF2B5EF4-FFF2-40B4-BE49-F238E27FC236}">
                <a16:creationId xmlns:a16="http://schemas.microsoft.com/office/drawing/2014/main" id="{46E2BBF2-16D8-4188-89E1-983DB092E441}"/>
              </a:ext>
            </a:extLst>
          </p:cNvPr>
          <p:cNvSpPr/>
          <p:nvPr/>
        </p:nvSpPr>
        <p:spPr>
          <a:xfrm>
            <a:off x="1905000" y="6087477"/>
            <a:ext cx="5088061" cy="461665"/>
          </a:xfrm>
          <a:prstGeom prst="rect">
            <a:avLst/>
          </a:prstGeom>
        </p:spPr>
        <p:txBody>
          <a:bodyPr wrap="square">
            <a:spAutoFit/>
          </a:bodyPr>
          <a:lstStyle/>
          <a:p>
            <a:pPr algn="ctr" eaLnBrk="1" hangingPunct="1"/>
            <a:r>
              <a:rPr lang="en-US" altLang="zh-CN" sz="2400" b="1" dirty="0">
                <a:latin typeface="微软雅黑" panose="020B0503020204020204" pitchFamily="34" charset="-122"/>
                <a:ea typeface="微软雅黑" panose="020B0503020204020204" pitchFamily="34" charset="-122"/>
              </a:rPr>
              <a:t>Los Angeles, CA, USA </a:t>
            </a:r>
            <a:endParaRPr lang="zh-CN" altLang="en-US" sz="2400" b="1" dirty="0">
              <a:latin typeface="微软雅黑" panose="020B0503020204020204" pitchFamily="34" charset="-122"/>
              <a:ea typeface="微软雅黑" panose="020B0503020204020204" pitchFamily="34" charset="-122"/>
            </a:endParaRPr>
          </a:p>
        </p:txBody>
      </p:sp>
      <p:pic>
        <p:nvPicPr>
          <p:cNvPr id="9" name="Picture 8">
            <a:extLst>
              <a:ext uri="{FF2B5EF4-FFF2-40B4-BE49-F238E27FC236}">
                <a16:creationId xmlns:a16="http://schemas.microsoft.com/office/drawing/2014/main" id="{87785AC7-288D-403A-AE70-358267100076}"/>
              </a:ext>
            </a:extLst>
          </p:cNvPr>
          <p:cNvPicPr>
            <a:picLocks noChangeAspect="1"/>
          </p:cNvPicPr>
          <p:nvPr/>
        </p:nvPicPr>
        <p:blipFill rotWithShape="1">
          <a:blip r:embed="rId7"/>
          <a:srcRect l="3243" t="5150" b="1947"/>
          <a:stretch/>
        </p:blipFill>
        <p:spPr>
          <a:xfrm>
            <a:off x="4378921" y="3067677"/>
            <a:ext cx="4551423" cy="2809080"/>
          </a:xfrm>
          <a:prstGeom prst="rect">
            <a:avLst/>
          </a:prstGeom>
        </p:spPr>
      </p:pic>
      <p:pic>
        <p:nvPicPr>
          <p:cNvPr id="27" name="Picture 26">
            <a:extLst>
              <a:ext uri="{FF2B5EF4-FFF2-40B4-BE49-F238E27FC236}">
                <a16:creationId xmlns:a16="http://schemas.microsoft.com/office/drawing/2014/main" id="{6C929009-BD82-483D-BCCA-B979080A2214}"/>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8081432" y="6073501"/>
            <a:ext cx="914400" cy="675575"/>
          </a:xfrm>
          <a:prstGeom prst="rect">
            <a:avLst/>
          </a:prstGeom>
        </p:spPr>
      </p:pic>
    </p:spTree>
    <p:extLst>
      <p:ext uri="{BB962C8B-B14F-4D97-AF65-F5344CB8AC3E}">
        <p14:creationId xmlns:p14="http://schemas.microsoft.com/office/powerpoint/2010/main" val="39707271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400" fill="hold"/>
                                        <p:tgtEl>
                                          <p:spTgt spid="11"/>
                                        </p:tgtEl>
                                        <p:attrNameLst>
                                          <p:attrName>ppt_w</p:attrName>
                                        </p:attrNameLst>
                                      </p:cBhvr>
                                      <p:tavLst>
                                        <p:tav tm="0">
                                          <p:val>
                                            <p:fltVal val="0"/>
                                          </p:val>
                                        </p:tav>
                                        <p:tav tm="100000">
                                          <p:val>
                                            <p:strVal val="#ppt_w"/>
                                          </p:val>
                                        </p:tav>
                                      </p:tavLst>
                                    </p:anim>
                                    <p:anim calcmode="lin" valueType="num">
                                      <p:cBhvr>
                                        <p:cTn id="8" dur="400" fill="hold"/>
                                        <p:tgtEl>
                                          <p:spTgt spid="11"/>
                                        </p:tgtEl>
                                        <p:attrNameLst>
                                          <p:attrName>ppt_h</p:attrName>
                                        </p:attrNameLst>
                                      </p:cBhvr>
                                      <p:tavLst>
                                        <p:tav tm="0">
                                          <p:val>
                                            <p:fltVal val="0"/>
                                          </p:val>
                                        </p:tav>
                                        <p:tav tm="100000">
                                          <p:val>
                                            <p:strVal val="#ppt_h"/>
                                          </p:val>
                                        </p:tav>
                                      </p:tavLst>
                                    </p:anim>
                                    <p:animEffect transition="in" filter="fade">
                                      <p:cBhvr>
                                        <p:cTn id="9" dur="400"/>
                                        <p:tgtEl>
                                          <p:spTgt spid="11"/>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26"/>
                                        </p:tgtEl>
                                        <p:attrNameLst>
                                          <p:attrName>style.visibility</p:attrName>
                                        </p:attrNameLst>
                                      </p:cBhvr>
                                      <p:to>
                                        <p:strVal val="visible"/>
                                      </p:to>
                                    </p:set>
                                    <p:anim calcmode="lin" valueType="num">
                                      <p:cBhvr>
                                        <p:cTn id="12" dur="500" fill="hold"/>
                                        <p:tgtEl>
                                          <p:spTgt spid="26"/>
                                        </p:tgtEl>
                                        <p:attrNameLst>
                                          <p:attrName>ppt_w</p:attrName>
                                        </p:attrNameLst>
                                      </p:cBhvr>
                                      <p:tavLst>
                                        <p:tav tm="0">
                                          <p:val>
                                            <p:fltVal val="0"/>
                                          </p:val>
                                        </p:tav>
                                        <p:tav tm="100000">
                                          <p:val>
                                            <p:strVal val="#ppt_w"/>
                                          </p:val>
                                        </p:tav>
                                      </p:tavLst>
                                    </p:anim>
                                    <p:anim calcmode="lin" valueType="num">
                                      <p:cBhvr>
                                        <p:cTn id="13" dur="500" fill="hold"/>
                                        <p:tgtEl>
                                          <p:spTgt spid="26"/>
                                        </p:tgtEl>
                                        <p:attrNameLst>
                                          <p:attrName>ppt_h</p:attrName>
                                        </p:attrNameLst>
                                      </p:cBhvr>
                                      <p:tavLst>
                                        <p:tav tm="0">
                                          <p:val>
                                            <p:fltVal val="0"/>
                                          </p:val>
                                        </p:tav>
                                        <p:tav tm="100000">
                                          <p:val>
                                            <p:strVal val="#ppt_h"/>
                                          </p:val>
                                        </p:tav>
                                      </p:tavLst>
                                    </p:anim>
                                    <p:animEffect transition="in" filter="fade">
                                      <p:cBhvr>
                                        <p:cTn id="14"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9144000" cy="1219200"/>
          </a:xfrm>
          <a:noFill/>
        </p:spPr>
        <p:txBody>
          <a:bodyPr/>
          <a:lstStyle/>
          <a:p>
            <a:r>
              <a:rPr lang="en-US" altLang="zh-CN" dirty="0"/>
              <a:t>Products</a:t>
            </a:r>
            <a:r>
              <a:rPr lang="en-US" dirty="0"/>
              <a:t> (</a:t>
            </a:r>
            <a:r>
              <a:rPr lang="en-US" altLang="zh-CN" dirty="0"/>
              <a:t>5.2</a:t>
            </a:r>
            <a:r>
              <a:rPr lang="en-US" dirty="0"/>
              <a:t>)</a:t>
            </a:r>
          </a:p>
        </p:txBody>
      </p:sp>
      <p:sp>
        <p:nvSpPr>
          <p:cNvPr id="25" name="Title 1"/>
          <p:cNvSpPr txBox="1">
            <a:spLocks/>
          </p:cNvSpPr>
          <p:nvPr/>
        </p:nvSpPr>
        <p:spPr>
          <a:xfrm>
            <a:off x="76200" y="1676400"/>
            <a:ext cx="8991600" cy="838200"/>
          </a:xfrm>
          <a:prstGeom prst="rect">
            <a:avLst/>
          </a:prstGeom>
          <a:solidFill>
            <a:schemeClr val="bg1"/>
          </a:solidFill>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US" dirty="0"/>
          </a:p>
        </p:txBody>
      </p:sp>
      <p:sp>
        <p:nvSpPr>
          <p:cNvPr id="29" name="Rectangle 28"/>
          <p:cNvSpPr/>
          <p:nvPr/>
        </p:nvSpPr>
        <p:spPr>
          <a:xfrm>
            <a:off x="226751" y="2967335"/>
            <a:ext cx="8769081" cy="923330"/>
          </a:xfrm>
          <a:prstGeom prst="rect">
            <a:avLst/>
          </a:prstGeom>
          <a:noFill/>
        </p:spPr>
        <p:txBody>
          <a:bodyPr wrap="square" lIns="91440" tIns="45720" rIns="91440" bIns="45720">
            <a:spAutoFit/>
          </a:bodyPr>
          <a:lstStyle/>
          <a:p>
            <a:pPr algn="ctr"/>
            <a:endParaRPr lang="en-US" sz="5400" b="1" cap="none" spc="0" dirty="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endParaRPr>
          </a:p>
        </p:txBody>
      </p:sp>
      <p:sp>
        <p:nvSpPr>
          <p:cNvPr id="20" name="TextBox 19">
            <a:extLst>
              <a:ext uri="{FF2B5EF4-FFF2-40B4-BE49-F238E27FC236}">
                <a16:creationId xmlns:a16="http://schemas.microsoft.com/office/drawing/2014/main" id="{2D485C07-C92F-4D18-B788-8FD06658EA7D}"/>
              </a:ext>
            </a:extLst>
          </p:cNvPr>
          <p:cNvSpPr txBox="1"/>
          <p:nvPr/>
        </p:nvSpPr>
        <p:spPr>
          <a:xfrm>
            <a:off x="3584089" y="1964015"/>
            <a:ext cx="5562600" cy="369332"/>
          </a:xfrm>
          <a:prstGeom prst="rect">
            <a:avLst/>
          </a:prstGeom>
          <a:noFill/>
        </p:spPr>
        <p:txBody>
          <a:bodyPr wrap="square" rtlCol="0">
            <a:spAutoFit/>
          </a:bodyPr>
          <a:lstStyle/>
          <a:p>
            <a:r>
              <a:rPr lang="en-US" dirty="0"/>
              <a:t>Home   </a:t>
            </a:r>
            <a:r>
              <a:rPr lang="en-US" altLang="zh-CN" dirty="0"/>
              <a:t>Data</a:t>
            </a:r>
            <a:r>
              <a:rPr lang="en-US" dirty="0"/>
              <a:t>   </a:t>
            </a:r>
            <a:r>
              <a:rPr lang="en-US" altLang="zh-CN" b="1" dirty="0">
                <a:solidFill>
                  <a:srgbClr val="00B050"/>
                </a:solidFill>
              </a:rPr>
              <a:t>Products</a:t>
            </a:r>
            <a:r>
              <a:rPr lang="en-US" dirty="0"/>
              <a:t>   News   About Us  Contact Us</a:t>
            </a:r>
          </a:p>
        </p:txBody>
      </p:sp>
      <p:pic>
        <p:nvPicPr>
          <p:cNvPr id="6" name="Picture 5">
            <a:extLst>
              <a:ext uri="{FF2B5EF4-FFF2-40B4-BE49-F238E27FC236}">
                <a16:creationId xmlns:a16="http://schemas.microsoft.com/office/drawing/2014/main" id="{C3AA6F41-5799-4B06-8E2E-FB9D9110582E}"/>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72045" y="1710861"/>
            <a:ext cx="914400" cy="675575"/>
          </a:xfrm>
          <a:prstGeom prst="rect">
            <a:avLst/>
          </a:prstGeom>
        </p:spPr>
      </p:pic>
      <p:pic>
        <p:nvPicPr>
          <p:cNvPr id="5" name="Picture 4">
            <a:extLst>
              <a:ext uri="{FF2B5EF4-FFF2-40B4-BE49-F238E27FC236}">
                <a16:creationId xmlns:a16="http://schemas.microsoft.com/office/drawing/2014/main" id="{DAFBFF4E-5C69-44CD-9295-D5F9A7193223}"/>
              </a:ext>
            </a:extLst>
          </p:cNvPr>
          <p:cNvPicPr>
            <a:picLocks noChangeAspect="1"/>
          </p:cNvPicPr>
          <p:nvPr/>
        </p:nvPicPr>
        <p:blipFill>
          <a:blip r:embed="rId4" cstate="print">
            <a:duotone>
              <a:schemeClr val="bg2">
                <a:shade val="45000"/>
                <a:satMod val="135000"/>
              </a:schemeClr>
              <a:prstClr val="white"/>
            </a:duotone>
            <a:extLst>
              <a:ext uri="{BEBA8EAE-BF5A-486C-A8C5-ECC9F3942E4B}">
                <a14:imgProps xmlns:a14="http://schemas.microsoft.com/office/drawing/2010/main">
                  <a14:imgLayer r:embed="rId5">
                    <a14:imgEffect>
                      <a14:saturation sat="0"/>
                    </a14:imgEffect>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72045" y="2381954"/>
            <a:ext cx="8995755" cy="4433200"/>
          </a:xfrm>
          <a:prstGeom prst="rect">
            <a:avLst/>
          </a:prstGeom>
        </p:spPr>
      </p:pic>
      <p:sp>
        <p:nvSpPr>
          <p:cNvPr id="14" name="TextBox 13">
            <a:extLst>
              <a:ext uri="{FF2B5EF4-FFF2-40B4-BE49-F238E27FC236}">
                <a16:creationId xmlns:a16="http://schemas.microsoft.com/office/drawing/2014/main" id="{428F2458-3D5A-4E3C-878B-736AD1855795}"/>
              </a:ext>
            </a:extLst>
          </p:cNvPr>
          <p:cNvSpPr txBox="1"/>
          <p:nvPr/>
        </p:nvSpPr>
        <p:spPr>
          <a:xfrm>
            <a:off x="72045" y="2476159"/>
            <a:ext cx="7700355" cy="369332"/>
          </a:xfrm>
          <a:prstGeom prst="rect">
            <a:avLst/>
          </a:prstGeom>
          <a:noFill/>
        </p:spPr>
        <p:txBody>
          <a:bodyPr wrap="square" rtlCol="0">
            <a:spAutoFit/>
          </a:bodyPr>
          <a:lstStyle/>
          <a:p>
            <a:r>
              <a:rPr lang="en-US" dirty="0"/>
              <a:t>Concept   </a:t>
            </a:r>
            <a:r>
              <a:rPr lang="en-US" altLang="zh-CN" dirty="0"/>
              <a:t>Architecture</a:t>
            </a:r>
            <a:r>
              <a:rPr lang="en-US" dirty="0"/>
              <a:t>   Components </a:t>
            </a:r>
            <a:r>
              <a:rPr lang="en-US" b="1" dirty="0">
                <a:solidFill>
                  <a:srgbClr val="00B050"/>
                </a:solidFill>
              </a:rPr>
              <a:t> </a:t>
            </a:r>
            <a:r>
              <a:rPr lang="en-US" dirty="0"/>
              <a:t> Features  </a:t>
            </a:r>
            <a:r>
              <a:rPr lang="en-US" b="1" dirty="0">
                <a:solidFill>
                  <a:srgbClr val="00B050"/>
                </a:solidFill>
              </a:rPr>
              <a:t>Applications </a:t>
            </a:r>
            <a:r>
              <a:rPr lang="en-US" dirty="0"/>
              <a:t>Tech. Specification</a:t>
            </a:r>
            <a:r>
              <a:rPr lang="en-US" b="1" dirty="0">
                <a:solidFill>
                  <a:srgbClr val="00B050"/>
                </a:solidFill>
              </a:rPr>
              <a:t> </a:t>
            </a:r>
          </a:p>
        </p:txBody>
      </p:sp>
      <p:pic>
        <p:nvPicPr>
          <p:cNvPr id="8" name="Picture 7">
            <a:extLst>
              <a:ext uri="{FF2B5EF4-FFF2-40B4-BE49-F238E27FC236}">
                <a16:creationId xmlns:a16="http://schemas.microsoft.com/office/drawing/2014/main" id="{44580561-20F7-4A09-BBEB-6510FCD8D866}"/>
              </a:ext>
            </a:extLst>
          </p:cNvPr>
          <p:cNvPicPr>
            <a:picLocks noChangeAspect="1"/>
          </p:cNvPicPr>
          <p:nvPr/>
        </p:nvPicPr>
        <p:blipFill>
          <a:blip r:embed="rId6"/>
          <a:stretch>
            <a:fillRect/>
          </a:stretch>
        </p:blipFill>
        <p:spPr>
          <a:xfrm>
            <a:off x="1600200" y="3038901"/>
            <a:ext cx="6400800" cy="3569196"/>
          </a:xfrm>
          <a:prstGeom prst="rect">
            <a:avLst/>
          </a:prstGeom>
        </p:spPr>
      </p:pic>
      <p:pic>
        <p:nvPicPr>
          <p:cNvPr id="13" name="Picture 12">
            <a:extLst>
              <a:ext uri="{FF2B5EF4-FFF2-40B4-BE49-F238E27FC236}">
                <a16:creationId xmlns:a16="http://schemas.microsoft.com/office/drawing/2014/main" id="{5B7BCC44-8431-4EA4-B630-0E5D7F9BB360}"/>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8081432" y="6073501"/>
            <a:ext cx="914400" cy="675575"/>
          </a:xfrm>
          <a:prstGeom prst="rect">
            <a:avLst/>
          </a:prstGeom>
        </p:spPr>
      </p:pic>
    </p:spTree>
    <p:extLst>
      <p:ext uri="{BB962C8B-B14F-4D97-AF65-F5344CB8AC3E}">
        <p14:creationId xmlns:p14="http://schemas.microsoft.com/office/powerpoint/2010/main" val="34155620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9144000" cy="1219200"/>
          </a:xfrm>
          <a:noFill/>
        </p:spPr>
        <p:txBody>
          <a:bodyPr/>
          <a:lstStyle/>
          <a:p>
            <a:r>
              <a:rPr lang="en-US" altLang="zh-CN" dirty="0"/>
              <a:t>Products</a:t>
            </a:r>
            <a:r>
              <a:rPr lang="en-US" dirty="0"/>
              <a:t> (</a:t>
            </a:r>
            <a:r>
              <a:rPr lang="en-US" altLang="zh-CN" dirty="0"/>
              <a:t>6</a:t>
            </a:r>
            <a:r>
              <a:rPr lang="en-US" dirty="0"/>
              <a:t>)</a:t>
            </a:r>
          </a:p>
        </p:txBody>
      </p:sp>
      <p:sp>
        <p:nvSpPr>
          <p:cNvPr id="25" name="Title 1"/>
          <p:cNvSpPr txBox="1">
            <a:spLocks/>
          </p:cNvSpPr>
          <p:nvPr/>
        </p:nvSpPr>
        <p:spPr>
          <a:xfrm>
            <a:off x="76200" y="1676400"/>
            <a:ext cx="8991600" cy="838200"/>
          </a:xfrm>
          <a:prstGeom prst="rect">
            <a:avLst/>
          </a:prstGeom>
          <a:solidFill>
            <a:schemeClr val="bg1"/>
          </a:solidFill>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US" dirty="0"/>
          </a:p>
        </p:txBody>
      </p:sp>
      <p:sp>
        <p:nvSpPr>
          <p:cNvPr id="29" name="Rectangle 28"/>
          <p:cNvSpPr/>
          <p:nvPr/>
        </p:nvSpPr>
        <p:spPr>
          <a:xfrm>
            <a:off x="226751" y="2967335"/>
            <a:ext cx="8769081" cy="923330"/>
          </a:xfrm>
          <a:prstGeom prst="rect">
            <a:avLst/>
          </a:prstGeom>
          <a:noFill/>
        </p:spPr>
        <p:txBody>
          <a:bodyPr wrap="square" lIns="91440" tIns="45720" rIns="91440" bIns="45720">
            <a:spAutoFit/>
          </a:bodyPr>
          <a:lstStyle/>
          <a:p>
            <a:pPr algn="ctr"/>
            <a:endParaRPr lang="en-US" sz="5400" b="1" cap="none" spc="0" dirty="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endParaRPr>
          </a:p>
        </p:txBody>
      </p:sp>
      <p:sp>
        <p:nvSpPr>
          <p:cNvPr id="20" name="TextBox 19">
            <a:extLst>
              <a:ext uri="{FF2B5EF4-FFF2-40B4-BE49-F238E27FC236}">
                <a16:creationId xmlns:a16="http://schemas.microsoft.com/office/drawing/2014/main" id="{2D485C07-C92F-4D18-B788-8FD06658EA7D}"/>
              </a:ext>
            </a:extLst>
          </p:cNvPr>
          <p:cNvSpPr txBox="1"/>
          <p:nvPr/>
        </p:nvSpPr>
        <p:spPr>
          <a:xfrm>
            <a:off x="3584089" y="1964015"/>
            <a:ext cx="5562600" cy="369332"/>
          </a:xfrm>
          <a:prstGeom prst="rect">
            <a:avLst/>
          </a:prstGeom>
          <a:noFill/>
        </p:spPr>
        <p:txBody>
          <a:bodyPr wrap="square" rtlCol="0">
            <a:spAutoFit/>
          </a:bodyPr>
          <a:lstStyle/>
          <a:p>
            <a:r>
              <a:rPr lang="en-US" dirty="0"/>
              <a:t>Home   </a:t>
            </a:r>
            <a:r>
              <a:rPr lang="en-US" altLang="zh-CN" dirty="0"/>
              <a:t>Data</a:t>
            </a:r>
            <a:r>
              <a:rPr lang="en-US" dirty="0"/>
              <a:t>   </a:t>
            </a:r>
            <a:r>
              <a:rPr lang="en-US" altLang="zh-CN" b="1" dirty="0">
                <a:solidFill>
                  <a:srgbClr val="00B050"/>
                </a:solidFill>
              </a:rPr>
              <a:t>Products</a:t>
            </a:r>
            <a:r>
              <a:rPr lang="en-US" dirty="0"/>
              <a:t>   News   About Us  Contact Us</a:t>
            </a:r>
          </a:p>
        </p:txBody>
      </p:sp>
      <p:pic>
        <p:nvPicPr>
          <p:cNvPr id="6" name="Picture 5">
            <a:extLst>
              <a:ext uri="{FF2B5EF4-FFF2-40B4-BE49-F238E27FC236}">
                <a16:creationId xmlns:a16="http://schemas.microsoft.com/office/drawing/2014/main" id="{C3AA6F41-5799-4B06-8E2E-FB9D9110582E}"/>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72045" y="1710861"/>
            <a:ext cx="914400" cy="675575"/>
          </a:xfrm>
          <a:prstGeom prst="rect">
            <a:avLst/>
          </a:prstGeom>
        </p:spPr>
      </p:pic>
      <p:pic>
        <p:nvPicPr>
          <p:cNvPr id="5" name="Picture 4">
            <a:extLst>
              <a:ext uri="{FF2B5EF4-FFF2-40B4-BE49-F238E27FC236}">
                <a16:creationId xmlns:a16="http://schemas.microsoft.com/office/drawing/2014/main" id="{DAFBFF4E-5C69-44CD-9295-D5F9A7193223}"/>
              </a:ext>
            </a:extLst>
          </p:cNvPr>
          <p:cNvPicPr>
            <a:picLocks noChangeAspect="1"/>
          </p:cNvPicPr>
          <p:nvPr/>
        </p:nvPicPr>
        <p:blipFill>
          <a:blip r:embed="rId4" cstate="print">
            <a:duotone>
              <a:schemeClr val="bg2">
                <a:shade val="45000"/>
                <a:satMod val="135000"/>
              </a:schemeClr>
              <a:prstClr val="white"/>
            </a:duotone>
            <a:extLst>
              <a:ext uri="{BEBA8EAE-BF5A-486C-A8C5-ECC9F3942E4B}">
                <a14:imgProps xmlns:a14="http://schemas.microsoft.com/office/drawing/2010/main">
                  <a14:imgLayer r:embed="rId5">
                    <a14:imgEffect>
                      <a14:saturation sat="0"/>
                    </a14:imgEffect>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72045" y="2381954"/>
            <a:ext cx="8995755" cy="4433200"/>
          </a:xfrm>
          <a:prstGeom prst="rect">
            <a:avLst/>
          </a:prstGeom>
        </p:spPr>
      </p:pic>
      <p:sp>
        <p:nvSpPr>
          <p:cNvPr id="14" name="TextBox 13">
            <a:extLst>
              <a:ext uri="{FF2B5EF4-FFF2-40B4-BE49-F238E27FC236}">
                <a16:creationId xmlns:a16="http://schemas.microsoft.com/office/drawing/2014/main" id="{428F2458-3D5A-4E3C-878B-736AD1855795}"/>
              </a:ext>
            </a:extLst>
          </p:cNvPr>
          <p:cNvSpPr txBox="1"/>
          <p:nvPr/>
        </p:nvSpPr>
        <p:spPr>
          <a:xfrm>
            <a:off x="72045" y="2476159"/>
            <a:ext cx="7700355" cy="369332"/>
          </a:xfrm>
          <a:prstGeom prst="rect">
            <a:avLst/>
          </a:prstGeom>
          <a:noFill/>
        </p:spPr>
        <p:txBody>
          <a:bodyPr wrap="square" rtlCol="0">
            <a:spAutoFit/>
          </a:bodyPr>
          <a:lstStyle/>
          <a:p>
            <a:r>
              <a:rPr lang="en-US" dirty="0"/>
              <a:t>Concept   </a:t>
            </a:r>
            <a:r>
              <a:rPr lang="en-US" altLang="zh-CN" dirty="0"/>
              <a:t>Architecture</a:t>
            </a:r>
            <a:r>
              <a:rPr lang="en-US" dirty="0"/>
              <a:t>   Components </a:t>
            </a:r>
            <a:r>
              <a:rPr lang="en-US" b="1" dirty="0">
                <a:solidFill>
                  <a:srgbClr val="00B050"/>
                </a:solidFill>
              </a:rPr>
              <a:t> </a:t>
            </a:r>
            <a:r>
              <a:rPr lang="en-US" dirty="0"/>
              <a:t> Features  Applications</a:t>
            </a:r>
            <a:r>
              <a:rPr lang="en-US" b="1" dirty="0">
                <a:solidFill>
                  <a:srgbClr val="00B050"/>
                </a:solidFill>
              </a:rPr>
              <a:t> Tech. Specification </a:t>
            </a:r>
          </a:p>
        </p:txBody>
      </p:sp>
      <p:pic>
        <p:nvPicPr>
          <p:cNvPr id="13" name="Picture 12">
            <a:extLst>
              <a:ext uri="{FF2B5EF4-FFF2-40B4-BE49-F238E27FC236}">
                <a16:creationId xmlns:a16="http://schemas.microsoft.com/office/drawing/2014/main" id="{5B7BCC44-8431-4EA4-B630-0E5D7F9BB360}"/>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8081432" y="6073501"/>
            <a:ext cx="914400" cy="675575"/>
          </a:xfrm>
          <a:prstGeom prst="rect">
            <a:avLst/>
          </a:prstGeom>
        </p:spPr>
      </p:pic>
      <p:pic>
        <p:nvPicPr>
          <p:cNvPr id="3" name="Picture 2">
            <a:extLst>
              <a:ext uri="{FF2B5EF4-FFF2-40B4-BE49-F238E27FC236}">
                <a16:creationId xmlns:a16="http://schemas.microsoft.com/office/drawing/2014/main" id="{75585C83-2266-4761-A73B-C3B2210FE765}"/>
              </a:ext>
            </a:extLst>
          </p:cNvPr>
          <p:cNvPicPr>
            <a:picLocks noChangeAspect="1"/>
          </p:cNvPicPr>
          <p:nvPr/>
        </p:nvPicPr>
        <p:blipFill>
          <a:blip r:embed="rId6"/>
          <a:stretch>
            <a:fillRect/>
          </a:stretch>
        </p:blipFill>
        <p:spPr>
          <a:xfrm>
            <a:off x="2755749" y="2870360"/>
            <a:ext cx="3591711" cy="3916368"/>
          </a:xfrm>
          <a:prstGeom prst="rect">
            <a:avLst/>
          </a:prstGeom>
        </p:spPr>
      </p:pic>
    </p:spTree>
    <p:extLst>
      <p:ext uri="{BB962C8B-B14F-4D97-AF65-F5344CB8AC3E}">
        <p14:creationId xmlns:p14="http://schemas.microsoft.com/office/powerpoint/2010/main" val="41701955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9144000" cy="1219200"/>
          </a:xfrm>
          <a:noFill/>
        </p:spPr>
        <p:txBody>
          <a:bodyPr/>
          <a:lstStyle/>
          <a:p>
            <a:r>
              <a:rPr lang="en-US" altLang="zh-CN" dirty="0"/>
              <a:t>News</a:t>
            </a:r>
            <a:endParaRPr lang="en-US" dirty="0"/>
          </a:p>
        </p:txBody>
      </p:sp>
      <p:sp>
        <p:nvSpPr>
          <p:cNvPr id="25" name="Title 1"/>
          <p:cNvSpPr txBox="1">
            <a:spLocks/>
          </p:cNvSpPr>
          <p:nvPr/>
        </p:nvSpPr>
        <p:spPr>
          <a:xfrm>
            <a:off x="76200" y="1676400"/>
            <a:ext cx="8991600" cy="838200"/>
          </a:xfrm>
          <a:prstGeom prst="rect">
            <a:avLst/>
          </a:prstGeom>
          <a:solidFill>
            <a:schemeClr val="bg1"/>
          </a:solidFill>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US" dirty="0"/>
          </a:p>
        </p:txBody>
      </p:sp>
      <p:sp>
        <p:nvSpPr>
          <p:cNvPr id="29" name="Rectangle 28"/>
          <p:cNvSpPr/>
          <p:nvPr/>
        </p:nvSpPr>
        <p:spPr>
          <a:xfrm>
            <a:off x="226751" y="2967335"/>
            <a:ext cx="8769081" cy="923330"/>
          </a:xfrm>
          <a:prstGeom prst="rect">
            <a:avLst/>
          </a:prstGeom>
          <a:noFill/>
        </p:spPr>
        <p:txBody>
          <a:bodyPr wrap="square" lIns="91440" tIns="45720" rIns="91440" bIns="45720">
            <a:spAutoFit/>
          </a:bodyPr>
          <a:lstStyle/>
          <a:p>
            <a:pPr algn="ctr"/>
            <a:endParaRPr lang="en-US" sz="5400" b="1" cap="none" spc="0" dirty="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endParaRPr>
          </a:p>
        </p:txBody>
      </p:sp>
      <p:sp>
        <p:nvSpPr>
          <p:cNvPr id="20" name="TextBox 19">
            <a:extLst>
              <a:ext uri="{FF2B5EF4-FFF2-40B4-BE49-F238E27FC236}">
                <a16:creationId xmlns:a16="http://schemas.microsoft.com/office/drawing/2014/main" id="{2D485C07-C92F-4D18-B788-8FD06658EA7D}"/>
              </a:ext>
            </a:extLst>
          </p:cNvPr>
          <p:cNvSpPr txBox="1"/>
          <p:nvPr/>
        </p:nvSpPr>
        <p:spPr>
          <a:xfrm>
            <a:off x="3584089" y="1964015"/>
            <a:ext cx="5562600" cy="369332"/>
          </a:xfrm>
          <a:prstGeom prst="rect">
            <a:avLst/>
          </a:prstGeom>
          <a:noFill/>
        </p:spPr>
        <p:txBody>
          <a:bodyPr wrap="square" rtlCol="0">
            <a:spAutoFit/>
          </a:bodyPr>
          <a:lstStyle/>
          <a:p>
            <a:r>
              <a:rPr lang="en-US" dirty="0"/>
              <a:t>Home   </a:t>
            </a:r>
            <a:r>
              <a:rPr lang="en-US" altLang="zh-CN" dirty="0"/>
              <a:t>Data</a:t>
            </a:r>
            <a:r>
              <a:rPr lang="en-US" dirty="0"/>
              <a:t>   </a:t>
            </a:r>
            <a:r>
              <a:rPr lang="en-US" altLang="zh-CN" dirty="0"/>
              <a:t>Products</a:t>
            </a:r>
            <a:r>
              <a:rPr lang="en-US" dirty="0"/>
              <a:t>   </a:t>
            </a:r>
            <a:r>
              <a:rPr lang="en-US" b="1" dirty="0">
                <a:solidFill>
                  <a:srgbClr val="00B050"/>
                </a:solidFill>
              </a:rPr>
              <a:t>News  </a:t>
            </a:r>
            <a:r>
              <a:rPr lang="en-US" dirty="0"/>
              <a:t> About Us  Contact Us</a:t>
            </a:r>
          </a:p>
        </p:txBody>
      </p:sp>
      <p:pic>
        <p:nvPicPr>
          <p:cNvPr id="6" name="Picture 5">
            <a:extLst>
              <a:ext uri="{FF2B5EF4-FFF2-40B4-BE49-F238E27FC236}">
                <a16:creationId xmlns:a16="http://schemas.microsoft.com/office/drawing/2014/main" id="{C3AA6F41-5799-4B06-8E2E-FB9D9110582E}"/>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72045" y="1710861"/>
            <a:ext cx="914400" cy="675575"/>
          </a:xfrm>
          <a:prstGeom prst="rect">
            <a:avLst/>
          </a:prstGeom>
        </p:spPr>
      </p:pic>
      <p:pic>
        <p:nvPicPr>
          <p:cNvPr id="5" name="Picture 4">
            <a:extLst>
              <a:ext uri="{FF2B5EF4-FFF2-40B4-BE49-F238E27FC236}">
                <a16:creationId xmlns:a16="http://schemas.microsoft.com/office/drawing/2014/main" id="{DAFBFF4E-5C69-44CD-9295-D5F9A7193223}"/>
              </a:ext>
            </a:extLst>
          </p:cNvPr>
          <p:cNvPicPr>
            <a:picLocks noChangeAspect="1"/>
          </p:cNvPicPr>
          <p:nvPr/>
        </p:nvPicPr>
        <p:blipFill>
          <a:blip r:embed="rId4" cstate="print">
            <a:duotone>
              <a:schemeClr val="bg2">
                <a:shade val="45000"/>
                <a:satMod val="135000"/>
              </a:schemeClr>
              <a:prstClr val="white"/>
            </a:duotone>
            <a:extLst>
              <a:ext uri="{BEBA8EAE-BF5A-486C-A8C5-ECC9F3942E4B}">
                <a14:imgProps xmlns:a14="http://schemas.microsoft.com/office/drawing/2010/main">
                  <a14:imgLayer r:embed="rId5">
                    <a14:imgEffect>
                      <a14:saturation sat="0"/>
                    </a14:imgEffect>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72045" y="2381954"/>
            <a:ext cx="8995755" cy="4433200"/>
          </a:xfrm>
          <a:prstGeom prst="rect">
            <a:avLst/>
          </a:prstGeom>
        </p:spPr>
      </p:pic>
      <p:sp>
        <p:nvSpPr>
          <p:cNvPr id="14" name="TextBox 13">
            <a:extLst>
              <a:ext uri="{FF2B5EF4-FFF2-40B4-BE49-F238E27FC236}">
                <a16:creationId xmlns:a16="http://schemas.microsoft.com/office/drawing/2014/main" id="{428F2458-3D5A-4E3C-878B-736AD1855795}"/>
              </a:ext>
            </a:extLst>
          </p:cNvPr>
          <p:cNvSpPr txBox="1"/>
          <p:nvPr/>
        </p:nvSpPr>
        <p:spPr>
          <a:xfrm>
            <a:off x="304800" y="2601416"/>
            <a:ext cx="6252555" cy="369332"/>
          </a:xfrm>
          <a:prstGeom prst="rect">
            <a:avLst/>
          </a:prstGeom>
          <a:noFill/>
        </p:spPr>
        <p:txBody>
          <a:bodyPr wrap="square" rtlCol="0">
            <a:spAutoFit/>
          </a:bodyPr>
          <a:lstStyle/>
          <a:p>
            <a:pPr marL="285750" indent="-285750">
              <a:buFont typeface="Wingdings" panose="05000000000000000000" pitchFamily="2" charset="2"/>
              <a:buChar char="v"/>
            </a:pPr>
            <a:r>
              <a:rPr lang="en-US" dirty="0"/>
              <a:t>EVOGLE 1.0 APP issued !!!</a:t>
            </a:r>
            <a:endParaRPr lang="en-US" b="1" dirty="0">
              <a:solidFill>
                <a:srgbClr val="00B050"/>
              </a:solidFill>
            </a:endParaRPr>
          </a:p>
        </p:txBody>
      </p:sp>
      <p:pic>
        <p:nvPicPr>
          <p:cNvPr id="4" name="Picture 3">
            <a:extLst>
              <a:ext uri="{FF2B5EF4-FFF2-40B4-BE49-F238E27FC236}">
                <a16:creationId xmlns:a16="http://schemas.microsoft.com/office/drawing/2014/main" id="{F5AA7A79-7C25-4F63-911E-62D81F2AB41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276600" y="3268379"/>
            <a:ext cx="2381250" cy="2381250"/>
          </a:xfrm>
          <a:prstGeom prst="rect">
            <a:avLst/>
          </a:prstGeom>
        </p:spPr>
      </p:pic>
      <p:sp>
        <p:nvSpPr>
          <p:cNvPr id="12" name="Rounded Rectangular Callout 16">
            <a:extLst>
              <a:ext uri="{FF2B5EF4-FFF2-40B4-BE49-F238E27FC236}">
                <a16:creationId xmlns:a16="http://schemas.microsoft.com/office/drawing/2014/main" id="{D2E073F7-EAFC-4451-B862-757BE9E4C00D}"/>
              </a:ext>
            </a:extLst>
          </p:cNvPr>
          <p:cNvSpPr/>
          <p:nvPr/>
        </p:nvSpPr>
        <p:spPr>
          <a:xfrm>
            <a:off x="9601200" y="5486400"/>
            <a:ext cx="3810001" cy="923331"/>
          </a:xfrm>
          <a:prstGeom prst="wedgeRoundRectCallout">
            <a:avLst>
              <a:gd name="adj1" fmla="val -167283"/>
              <a:gd name="adj2" fmla="val -148796"/>
              <a:gd name="adj3" fmla="val 16667"/>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C00000"/>
                </a:solidFill>
              </a:rPr>
              <a:t>APP</a:t>
            </a:r>
            <a:r>
              <a:rPr lang="zh-CN" altLang="en-US" b="1" dirty="0">
                <a:solidFill>
                  <a:srgbClr val="C00000"/>
                </a:solidFill>
              </a:rPr>
              <a:t> 二维码</a:t>
            </a:r>
            <a:endParaRPr lang="en-US" b="1" dirty="0">
              <a:solidFill>
                <a:srgbClr val="C00000"/>
              </a:solidFill>
            </a:endParaRPr>
          </a:p>
        </p:txBody>
      </p:sp>
    </p:spTree>
    <p:extLst>
      <p:ext uri="{BB962C8B-B14F-4D97-AF65-F5344CB8AC3E}">
        <p14:creationId xmlns:p14="http://schemas.microsoft.com/office/powerpoint/2010/main" val="406287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9144000" cy="1219200"/>
          </a:xfrm>
          <a:noFill/>
        </p:spPr>
        <p:txBody>
          <a:bodyPr/>
          <a:lstStyle/>
          <a:p>
            <a:r>
              <a:rPr lang="en-US" altLang="zh-CN" dirty="0"/>
              <a:t>About Us</a:t>
            </a:r>
            <a:endParaRPr lang="en-US" dirty="0"/>
          </a:p>
        </p:txBody>
      </p:sp>
      <p:sp>
        <p:nvSpPr>
          <p:cNvPr id="25" name="Title 1"/>
          <p:cNvSpPr txBox="1">
            <a:spLocks/>
          </p:cNvSpPr>
          <p:nvPr/>
        </p:nvSpPr>
        <p:spPr>
          <a:xfrm>
            <a:off x="76200" y="1676400"/>
            <a:ext cx="8991600" cy="838200"/>
          </a:xfrm>
          <a:prstGeom prst="rect">
            <a:avLst/>
          </a:prstGeom>
          <a:solidFill>
            <a:schemeClr val="bg1"/>
          </a:solidFill>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US" dirty="0"/>
          </a:p>
        </p:txBody>
      </p:sp>
      <p:sp>
        <p:nvSpPr>
          <p:cNvPr id="29" name="Rectangle 28"/>
          <p:cNvSpPr/>
          <p:nvPr/>
        </p:nvSpPr>
        <p:spPr>
          <a:xfrm>
            <a:off x="226751" y="2967335"/>
            <a:ext cx="8769081" cy="923330"/>
          </a:xfrm>
          <a:prstGeom prst="rect">
            <a:avLst/>
          </a:prstGeom>
          <a:noFill/>
        </p:spPr>
        <p:txBody>
          <a:bodyPr wrap="square" lIns="91440" tIns="45720" rIns="91440" bIns="45720">
            <a:spAutoFit/>
          </a:bodyPr>
          <a:lstStyle/>
          <a:p>
            <a:pPr algn="ctr"/>
            <a:endParaRPr lang="en-US" sz="5400" b="1" cap="none" spc="0" dirty="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endParaRPr>
          </a:p>
        </p:txBody>
      </p:sp>
      <p:sp>
        <p:nvSpPr>
          <p:cNvPr id="20" name="TextBox 19">
            <a:extLst>
              <a:ext uri="{FF2B5EF4-FFF2-40B4-BE49-F238E27FC236}">
                <a16:creationId xmlns:a16="http://schemas.microsoft.com/office/drawing/2014/main" id="{2D485C07-C92F-4D18-B788-8FD06658EA7D}"/>
              </a:ext>
            </a:extLst>
          </p:cNvPr>
          <p:cNvSpPr txBox="1"/>
          <p:nvPr/>
        </p:nvSpPr>
        <p:spPr>
          <a:xfrm>
            <a:off x="3584089" y="1964015"/>
            <a:ext cx="5562600" cy="369332"/>
          </a:xfrm>
          <a:prstGeom prst="rect">
            <a:avLst/>
          </a:prstGeom>
          <a:noFill/>
        </p:spPr>
        <p:txBody>
          <a:bodyPr wrap="square" rtlCol="0">
            <a:spAutoFit/>
          </a:bodyPr>
          <a:lstStyle/>
          <a:p>
            <a:r>
              <a:rPr lang="en-US" dirty="0"/>
              <a:t>Home   </a:t>
            </a:r>
            <a:r>
              <a:rPr lang="en-US" altLang="zh-CN" dirty="0"/>
              <a:t>Data</a:t>
            </a:r>
            <a:r>
              <a:rPr lang="en-US" dirty="0"/>
              <a:t>   </a:t>
            </a:r>
            <a:r>
              <a:rPr lang="en-US" altLang="zh-CN" dirty="0"/>
              <a:t>Products</a:t>
            </a:r>
            <a:r>
              <a:rPr lang="en-US" dirty="0"/>
              <a:t>   News </a:t>
            </a:r>
            <a:r>
              <a:rPr lang="en-US" b="1" dirty="0">
                <a:solidFill>
                  <a:srgbClr val="00B050"/>
                </a:solidFill>
              </a:rPr>
              <a:t> </a:t>
            </a:r>
            <a:r>
              <a:rPr lang="en-US" dirty="0"/>
              <a:t> </a:t>
            </a:r>
            <a:r>
              <a:rPr lang="en-US" b="1" dirty="0">
                <a:solidFill>
                  <a:srgbClr val="00B050"/>
                </a:solidFill>
              </a:rPr>
              <a:t>About Us </a:t>
            </a:r>
            <a:r>
              <a:rPr lang="en-US" dirty="0"/>
              <a:t> Contact Us</a:t>
            </a:r>
          </a:p>
        </p:txBody>
      </p:sp>
      <p:pic>
        <p:nvPicPr>
          <p:cNvPr id="6" name="Picture 5">
            <a:extLst>
              <a:ext uri="{FF2B5EF4-FFF2-40B4-BE49-F238E27FC236}">
                <a16:creationId xmlns:a16="http://schemas.microsoft.com/office/drawing/2014/main" id="{C3AA6F41-5799-4B06-8E2E-FB9D9110582E}"/>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72045" y="1710861"/>
            <a:ext cx="914400" cy="675575"/>
          </a:xfrm>
          <a:prstGeom prst="rect">
            <a:avLst/>
          </a:prstGeom>
        </p:spPr>
      </p:pic>
      <p:pic>
        <p:nvPicPr>
          <p:cNvPr id="5" name="Picture 4">
            <a:extLst>
              <a:ext uri="{FF2B5EF4-FFF2-40B4-BE49-F238E27FC236}">
                <a16:creationId xmlns:a16="http://schemas.microsoft.com/office/drawing/2014/main" id="{DAFBFF4E-5C69-44CD-9295-D5F9A7193223}"/>
              </a:ext>
            </a:extLst>
          </p:cNvPr>
          <p:cNvPicPr>
            <a:picLocks noChangeAspect="1"/>
          </p:cNvPicPr>
          <p:nvPr/>
        </p:nvPicPr>
        <p:blipFill>
          <a:blip r:embed="rId4" cstate="print">
            <a:duotone>
              <a:schemeClr val="bg2">
                <a:shade val="45000"/>
                <a:satMod val="135000"/>
              </a:schemeClr>
              <a:prstClr val="white"/>
            </a:duotone>
            <a:extLst>
              <a:ext uri="{BEBA8EAE-BF5A-486C-A8C5-ECC9F3942E4B}">
                <a14:imgProps xmlns:a14="http://schemas.microsoft.com/office/drawing/2010/main">
                  <a14:imgLayer r:embed="rId5">
                    <a14:imgEffect>
                      <a14:saturation sat="0"/>
                    </a14:imgEffect>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72045" y="2381954"/>
            <a:ext cx="8995755" cy="4433200"/>
          </a:xfrm>
          <a:prstGeom prst="rect">
            <a:avLst/>
          </a:prstGeom>
        </p:spPr>
      </p:pic>
      <p:sp>
        <p:nvSpPr>
          <p:cNvPr id="3" name="Rectangle 2">
            <a:extLst>
              <a:ext uri="{FF2B5EF4-FFF2-40B4-BE49-F238E27FC236}">
                <a16:creationId xmlns:a16="http://schemas.microsoft.com/office/drawing/2014/main" id="{1C16CE92-947E-4E8F-A180-8ECBE4D1C301}"/>
              </a:ext>
            </a:extLst>
          </p:cNvPr>
          <p:cNvSpPr/>
          <p:nvPr/>
        </p:nvSpPr>
        <p:spPr>
          <a:xfrm>
            <a:off x="529245" y="2947137"/>
            <a:ext cx="8305800" cy="2554545"/>
          </a:xfrm>
          <a:prstGeom prst="rect">
            <a:avLst/>
          </a:prstGeom>
        </p:spPr>
        <p:txBody>
          <a:bodyPr wrap="square">
            <a:spAutoFit/>
          </a:bodyPr>
          <a:lstStyle/>
          <a:p>
            <a:r>
              <a:rPr lang="en-US" altLang="zh-CN" sz="2000" dirty="0">
                <a:solidFill>
                  <a:srgbClr val="333333"/>
                </a:solidFill>
                <a:latin typeface="FZXH1JW--GB1-0-GBpc-EUC-H"/>
              </a:rPr>
              <a:t>Located in beautiful Los Angeles, CA, USA, EVOGLE, LLC is a high-tech environmental company. The company focuses on innovative high-technologies development on environmental monitoring, environment protection, and environment improvement. The company invented </a:t>
            </a:r>
            <a:r>
              <a:rPr lang="en-US" altLang="zh-CN" sz="2000" dirty="0" err="1">
                <a:solidFill>
                  <a:srgbClr val="333333"/>
                </a:solidFill>
                <a:latin typeface="FZXH1JW--GB1-0-GBpc-EUC-H"/>
              </a:rPr>
              <a:t>iEQBox</a:t>
            </a:r>
            <a:r>
              <a:rPr lang="en-US" altLang="zh-CN" sz="2000" dirty="0">
                <a:solidFill>
                  <a:srgbClr val="333333"/>
                </a:solidFill>
                <a:latin typeface="FZXH1JW--GB1-0-GBpc-EUC-H"/>
              </a:rPr>
              <a:t>: intelligent Environmental Quality Box, which is a state-of-the-art and state-of-the-practice product for air qualify monitoring, air big data application, and intelligent decisions for environment protection and improvement. The </a:t>
            </a:r>
            <a:r>
              <a:rPr lang="en-US" altLang="zh-CN" sz="2000" dirty="0" err="1">
                <a:solidFill>
                  <a:srgbClr val="333333"/>
                </a:solidFill>
                <a:latin typeface="FZXH1JW--GB1-0-GBpc-EUC-H"/>
              </a:rPr>
              <a:t>iEQBox</a:t>
            </a:r>
            <a:r>
              <a:rPr lang="en-US" altLang="zh-CN" sz="2000" dirty="0">
                <a:solidFill>
                  <a:srgbClr val="333333"/>
                </a:solidFill>
                <a:latin typeface="FZXH1JW--GB1-0-GBpc-EUC-H"/>
              </a:rPr>
              <a:t> has been applied in LA, CA, USA and Beijing, China.</a:t>
            </a:r>
          </a:p>
        </p:txBody>
      </p:sp>
      <p:pic>
        <p:nvPicPr>
          <p:cNvPr id="15" name="Picture 14">
            <a:extLst>
              <a:ext uri="{FF2B5EF4-FFF2-40B4-BE49-F238E27FC236}">
                <a16:creationId xmlns:a16="http://schemas.microsoft.com/office/drawing/2014/main" id="{73A8E988-C69F-43D9-9B8D-B76069A2E690}"/>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8081432" y="6073501"/>
            <a:ext cx="914400" cy="675575"/>
          </a:xfrm>
          <a:prstGeom prst="rect">
            <a:avLst/>
          </a:prstGeom>
        </p:spPr>
      </p:pic>
    </p:spTree>
    <p:extLst>
      <p:ext uri="{BB962C8B-B14F-4D97-AF65-F5344CB8AC3E}">
        <p14:creationId xmlns:p14="http://schemas.microsoft.com/office/powerpoint/2010/main" val="35996751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9144000" cy="1219200"/>
          </a:xfrm>
          <a:noFill/>
        </p:spPr>
        <p:txBody>
          <a:bodyPr/>
          <a:lstStyle/>
          <a:p>
            <a:r>
              <a:rPr lang="en-US" altLang="zh-CN" dirty="0"/>
              <a:t>Contact Us</a:t>
            </a:r>
            <a:endParaRPr lang="en-US" dirty="0"/>
          </a:p>
        </p:txBody>
      </p:sp>
      <p:sp>
        <p:nvSpPr>
          <p:cNvPr id="25" name="Title 1"/>
          <p:cNvSpPr txBox="1">
            <a:spLocks/>
          </p:cNvSpPr>
          <p:nvPr/>
        </p:nvSpPr>
        <p:spPr>
          <a:xfrm>
            <a:off x="76200" y="1676400"/>
            <a:ext cx="8991600" cy="838200"/>
          </a:xfrm>
          <a:prstGeom prst="rect">
            <a:avLst/>
          </a:prstGeom>
          <a:solidFill>
            <a:schemeClr val="bg1"/>
          </a:solidFill>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US" dirty="0"/>
          </a:p>
        </p:txBody>
      </p:sp>
      <p:sp>
        <p:nvSpPr>
          <p:cNvPr id="29" name="Rectangle 28"/>
          <p:cNvSpPr/>
          <p:nvPr/>
        </p:nvSpPr>
        <p:spPr>
          <a:xfrm>
            <a:off x="226751" y="2967335"/>
            <a:ext cx="8769081" cy="923330"/>
          </a:xfrm>
          <a:prstGeom prst="rect">
            <a:avLst/>
          </a:prstGeom>
          <a:noFill/>
        </p:spPr>
        <p:txBody>
          <a:bodyPr wrap="square" lIns="91440" tIns="45720" rIns="91440" bIns="45720">
            <a:spAutoFit/>
          </a:bodyPr>
          <a:lstStyle/>
          <a:p>
            <a:pPr algn="ctr"/>
            <a:endParaRPr lang="en-US" sz="5400" b="1" cap="none" spc="0" dirty="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endParaRPr>
          </a:p>
        </p:txBody>
      </p:sp>
      <p:sp>
        <p:nvSpPr>
          <p:cNvPr id="20" name="TextBox 19">
            <a:extLst>
              <a:ext uri="{FF2B5EF4-FFF2-40B4-BE49-F238E27FC236}">
                <a16:creationId xmlns:a16="http://schemas.microsoft.com/office/drawing/2014/main" id="{2D485C07-C92F-4D18-B788-8FD06658EA7D}"/>
              </a:ext>
            </a:extLst>
          </p:cNvPr>
          <p:cNvSpPr txBox="1"/>
          <p:nvPr/>
        </p:nvSpPr>
        <p:spPr>
          <a:xfrm>
            <a:off x="3584089" y="1964015"/>
            <a:ext cx="5562600" cy="369332"/>
          </a:xfrm>
          <a:prstGeom prst="rect">
            <a:avLst/>
          </a:prstGeom>
          <a:noFill/>
        </p:spPr>
        <p:txBody>
          <a:bodyPr wrap="square" rtlCol="0">
            <a:spAutoFit/>
          </a:bodyPr>
          <a:lstStyle/>
          <a:p>
            <a:r>
              <a:rPr lang="en-US" dirty="0"/>
              <a:t>Home   </a:t>
            </a:r>
            <a:r>
              <a:rPr lang="en-US" altLang="zh-CN" dirty="0"/>
              <a:t>Data</a:t>
            </a:r>
            <a:r>
              <a:rPr lang="en-US" dirty="0"/>
              <a:t>   </a:t>
            </a:r>
            <a:r>
              <a:rPr lang="en-US" altLang="zh-CN" dirty="0"/>
              <a:t>Products</a:t>
            </a:r>
            <a:r>
              <a:rPr lang="en-US" dirty="0"/>
              <a:t>   News   About Us  </a:t>
            </a:r>
            <a:r>
              <a:rPr lang="en-US" b="1" dirty="0">
                <a:solidFill>
                  <a:srgbClr val="00B050"/>
                </a:solidFill>
              </a:rPr>
              <a:t>Contact Us</a:t>
            </a:r>
          </a:p>
        </p:txBody>
      </p:sp>
      <p:pic>
        <p:nvPicPr>
          <p:cNvPr id="6" name="Picture 5">
            <a:extLst>
              <a:ext uri="{FF2B5EF4-FFF2-40B4-BE49-F238E27FC236}">
                <a16:creationId xmlns:a16="http://schemas.microsoft.com/office/drawing/2014/main" id="{C3AA6F41-5799-4B06-8E2E-FB9D9110582E}"/>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72045" y="1710861"/>
            <a:ext cx="914400" cy="675575"/>
          </a:xfrm>
          <a:prstGeom prst="rect">
            <a:avLst/>
          </a:prstGeom>
        </p:spPr>
      </p:pic>
      <p:pic>
        <p:nvPicPr>
          <p:cNvPr id="5" name="Picture 4">
            <a:extLst>
              <a:ext uri="{FF2B5EF4-FFF2-40B4-BE49-F238E27FC236}">
                <a16:creationId xmlns:a16="http://schemas.microsoft.com/office/drawing/2014/main" id="{DAFBFF4E-5C69-44CD-9295-D5F9A7193223}"/>
              </a:ext>
            </a:extLst>
          </p:cNvPr>
          <p:cNvPicPr>
            <a:picLocks noChangeAspect="1"/>
          </p:cNvPicPr>
          <p:nvPr/>
        </p:nvPicPr>
        <p:blipFill>
          <a:blip r:embed="rId4" cstate="print">
            <a:duotone>
              <a:schemeClr val="bg2">
                <a:shade val="45000"/>
                <a:satMod val="135000"/>
              </a:schemeClr>
              <a:prstClr val="white"/>
            </a:duotone>
            <a:extLst>
              <a:ext uri="{BEBA8EAE-BF5A-486C-A8C5-ECC9F3942E4B}">
                <a14:imgProps xmlns:a14="http://schemas.microsoft.com/office/drawing/2010/main">
                  <a14:imgLayer r:embed="rId5">
                    <a14:imgEffect>
                      <a14:saturation sat="0"/>
                    </a14:imgEffect>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72045" y="2381954"/>
            <a:ext cx="8995755" cy="4433200"/>
          </a:xfrm>
          <a:prstGeom prst="rect">
            <a:avLst/>
          </a:prstGeom>
        </p:spPr>
      </p:pic>
      <p:sp>
        <p:nvSpPr>
          <p:cNvPr id="3" name="Rectangle 2">
            <a:extLst>
              <a:ext uri="{FF2B5EF4-FFF2-40B4-BE49-F238E27FC236}">
                <a16:creationId xmlns:a16="http://schemas.microsoft.com/office/drawing/2014/main" id="{1C16CE92-947E-4E8F-A180-8ECBE4D1C301}"/>
              </a:ext>
            </a:extLst>
          </p:cNvPr>
          <p:cNvSpPr/>
          <p:nvPr/>
        </p:nvSpPr>
        <p:spPr>
          <a:xfrm>
            <a:off x="529245" y="2947137"/>
            <a:ext cx="8305800" cy="400110"/>
          </a:xfrm>
          <a:prstGeom prst="rect">
            <a:avLst/>
          </a:prstGeom>
        </p:spPr>
        <p:txBody>
          <a:bodyPr wrap="square">
            <a:spAutoFit/>
          </a:bodyPr>
          <a:lstStyle/>
          <a:p>
            <a:r>
              <a:rPr lang="en-US" altLang="zh-CN" sz="2000" dirty="0">
                <a:solidFill>
                  <a:srgbClr val="333333"/>
                </a:solidFill>
                <a:latin typeface="FZXH1JW--GB1-0-GBpc-EUC-H"/>
              </a:rPr>
              <a:t>Contact us at: </a:t>
            </a:r>
            <a:r>
              <a:rPr lang="en-US" altLang="zh-CN" sz="2000" dirty="0">
                <a:solidFill>
                  <a:srgbClr val="333333"/>
                </a:solidFill>
                <a:latin typeface="FZXH1JW--GB1-0-GBpc-EUC-H"/>
                <a:hlinkClick r:id="rId6"/>
              </a:rPr>
              <a:t>evogle.com@gmail.com</a:t>
            </a:r>
            <a:r>
              <a:rPr lang="en-US" altLang="zh-CN" sz="2000" dirty="0">
                <a:solidFill>
                  <a:srgbClr val="333333"/>
                </a:solidFill>
                <a:latin typeface="FZXH1JW--GB1-0-GBpc-EUC-H"/>
              </a:rPr>
              <a:t> </a:t>
            </a:r>
          </a:p>
        </p:txBody>
      </p:sp>
      <p:pic>
        <p:nvPicPr>
          <p:cNvPr id="9" name="Picture 8">
            <a:extLst>
              <a:ext uri="{FF2B5EF4-FFF2-40B4-BE49-F238E27FC236}">
                <a16:creationId xmlns:a16="http://schemas.microsoft.com/office/drawing/2014/main" id="{6C43D3D3-C0DD-47F7-AF66-572A7BAC57CE}"/>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8081432" y="6073501"/>
            <a:ext cx="914400" cy="675575"/>
          </a:xfrm>
          <a:prstGeom prst="rect">
            <a:avLst/>
          </a:prstGeom>
        </p:spPr>
      </p:pic>
    </p:spTree>
    <p:extLst>
      <p:ext uri="{BB962C8B-B14F-4D97-AF65-F5344CB8AC3E}">
        <p14:creationId xmlns:p14="http://schemas.microsoft.com/office/powerpoint/2010/main" val="19777739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9144000" cy="1219200"/>
          </a:xfrm>
          <a:noFill/>
        </p:spPr>
        <p:txBody>
          <a:bodyPr/>
          <a:lstStyle/>
          <a:p>
            <a:r>
              <a:rPr lang="en-US" dirty="0"/>
              <a:t>HOME (1)</a:t>
            </a:r>
          </a:p>
        </p:txBody>
      </p:sp>
      <p:sp>
        <p:nvSpPr>
          <p:cNvPr id="25" name="Title 1"/>
          <p:cNvSpPr txBox="1">
            <a:spLocks/>
          </p:cNvSpPr>
          <p:nvPr/>
        </p:nvSpPr>
        <p:spPr>
          <a:xfrm>
            <a:off x="76200" y="1676400"/>
            <a:ext cx="8991600" cy="838200"/>
          </a:xfrm>
          <a:prstGeom prst="rect">
            <a:avLst/>
          </a:prstGeom>
          <a:solidFill>
            <a:schemeClr val="bg1"/>
          </a:solidFill>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US" dirty="0"/>
          </a:p>
        </p:txBody>
      </p:sp>
      <p:sp>
        <p:nvSpPr>
          <p:cNvPr id="29" name="Rectangle 28"/>
          <p:cNvSpPr/>
          <p:nvPr/>
        </p:nvSpPr>
        <p:spPr>
          <a:xfrm>
            <a:off x="226751" y="2967335"/>
            <a:ext cx="8769081" cy="923330"/>
          </a:xfrm>
          <a:prstGeom prst="rect">
            <a:avLst/>
          </a:prstGeom>
          <a:noFill/>
        </p:spPr>
        <p:txBody>
          <a:bodyPr wrap="square" lIns="91440" tIns="45720" rIns="91440" bIns="45720">
            <a:spAutoFit/>
          </a:bodyPr>
          <a:lstStyle/>
          <a:p>
            <a:pPr algn="ctr"/>
            <a:endParaRPr lang="en-US" sz="5400" b="1" cap="none" spc="0" dirty="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endParaRPr>
          </a:p>
        </p:txBody>
      </p:sp>
      <p:sp>
        <p:nvSpPr>
          <p:cNvPr id="20" name="TextBox 19">
            <a:extLst>
              <a:ext uri="{FF2B5EF4-FFF2-40B4-BE49-F238E27FC236}">
                <a16:creationId xmlns:a16="http://schemas.microsoft.com/office/drawing/2014/main" id="{2D485C07-C92F-4D18-B788-8FD06658EA7D}"/>
              </a:ext>
            </a:extLst>
          </p:cNvPr>
          <p:cNvSpPr txBox="1"/>
          <p:nvPr/>
        </p:nvSpPr>
        <p:spPr>
          <a:xfrm>
            <a:off x="3584089" y="1964015"/>
            <a:ext cx="5562600" cy="369332"/>
          </a:xfrm>
          <a:prstGeom prst="rect">
            <a:avLst/>
          </a:prstGeom>
          <a:noFill/>
        </p:spPr>
        <p:txBody>
          <a:bodyPr wrap="square" rtlCol="0">
            <a:spAutoFit/>
          </a:bodyPr>
          <a:lstStyle/>
          <a:p>
            <a:r>
              <a:rPr lang="en-US" b="1" dirty="0">
                <a:solidFill>
                  <a:srgbClr val="00B050"/>
                </a:solidFill>
              </a:rPr>
              <a:t>Home</a:t>
            </a:r>
            <a:r>
              <a:rPr lang="en-US" dirty="0"/>
              <a:t>   </a:t>
            </a:r>
            <a:r>
              <a:rPr lang="en-US" altLang="zh-CN" dirty="0"/>
              <a:t>Data</a:t>
            </a:r>
            <a:r>
              <a:rPr lang="en-US" dirty="0"/>
              <a:t>   </a:t>
            </a:r>
            <a:r>
              <a:rPr lang="en-US" altLang="zh-CN" dirty="0"/>
              <a:t>Products</a:t>
            </a:r>
            <a:r>
              <a:rPr lang="en-US" dirty="0"/>
              <a:t>   News   About Us  Contact Us</a:t>
            </a:r>
          </a:p>
        </p:txBody>
      </p:sp>
      <p:pic>
        <p:nvPicPr>
          <p:cNvPr id="6" name="Picture 5">
            <a:extLst>
              <a:ext uri="{FF2B5EF4-FFF2-40B4-BE49-F238E27FC236}">
                <a16:creationId xmlns:a16="http://schemas.microsoft.com/office/drawing/2014/main" id="{C3AA6F41-5799-4B06-8E2E-FB9D9110582E}"/>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72045" y="1710861"/>
            <a:ext cx="914400" cy="675575"/>
          </a:xfrm>
          <a:prstGeom prst="rect">
            <a:avLst/>
          </a:prstGeom>
        </p:spPr>
      </p:pic>
      <p:pic>
        <p:nvPicPr>
          <p:cNvPr id="8" name="Picture 7">
            <a:extLst>
              <a:ext uri="{FF2B5EF4-FFF2-40B4-BE49-F238E27FC236}">
                <a16:creationId xmlns:a16="http://schemas.microsoft.com/office/drawing/2014/main" id="{4CD887A3-14DA-435B-B39C-4F6F5340AA4A}"/>
              </a:ext>
            </a:extLst>
          </p:cNvPr>
          <p:cNvPicPr>
            <a:picLocks noChangeAspect="1"/>
          </p:cNvPicPr>
          <p:nvPr/>
        </p:nvPicPr>
        <p:blipFill rotWithShape="1">
          <a:blip r:embed="rId4">
            <a:extLst>
              <a:ext uri="{28A0092B-C50C-407E-A947-70E740481C1C}">
                <a14:useLocalDpi xmlns:a14="http://schemas.microsoft.com/office/drawing/2010/main" val="0"/>
              </a:ext>
            </a:extLst>
          </a:blip>
          <a:srcRect t="21537" b="5777"/>
          <a:stretch/>
        </p:blipFill>
        <p:spPr>
          <a:xfrm>
            <a:off x="76200" y="2421214"/>
            <a:ext cx="8991600" cy="4359214"/>
          </a:xfrm>
          <a:prstGeom prst="rect">
            <a:avLst/>
          </a:prstGeom>
        </p:spPr>
      </p:pic>
      <p:pic>
        <p:nvPicPr>
          <p:cNvPr id="12" name="Picture 11">
            <a:extLst>
              <a:ext uri="{FF2B5EF4-FFF2-40B4-BE49-F238E27FC236}">
                <a16:creationId xmlns:a16="http://schemas.microsoft.com/office/drawing/2014/main" id="{0543F0F7-D30B-44B6-A670-2A35AE7C0DAB}"/>
              </a:ext>
            </a:extLst>
          </p:cNvPr>
          <p:cNvPicPr>
            <a:picLocks noChangeAspect="1"/>
          </p:cNvPicPr>
          <p:nvPr/>
        </p:nvPicPr>
        <p:blipFill>
          <a:blip r:embed="rId5" cstate="print">
            <a:extLst>
              <a:ext uri="{BEBA8EAE-BF5A-486C-A8C5-ECC9F3942E4B}">
                <a14:imgProps xmlns:a14="http://schemas.microsoft.com/office/drawing/2010/main">
                  <a14:imgLayer r:embed="rId6">
                    <a14:imgEffect>
                      <a14:backgroundRemoval t="3711" b="97266" l="5762" r="94434">
                        <a14:foregroundMark x1="43652" y1="41992" x2="43652" y2="41992"/>
                        <a14:foregroundMark x1="15332" y1="50977" x2="15332" y2="50977"/>
                        <a14:foregroundMark x1="47754" y1="5176" x2="47754" y2="5176"/>
                        <a14:foregroundMark x1="49512" y1="4395" x2="49512" y2="4395"/>
                        <a14:foregroundMark x1="41895" y1="3711" x2="41895" y2="3711"/>
                        <a14:foregroundMark x1="79199" y1="15625" x2="79199" y2="15625"/>
                        <a14:foregroundMark x1="79199" y1="15625" x2="79199" y2="15625"/>
                        <a14:foregroundMark x1="74707" y1="11523" x2="74707" y2="11523"/>
                        <a14:foregroundMark x1="74707" y1="11523" x2="74707" y2="11523"/>
                        <a14:foregroundMark x1="75781" y1="12402" x2="75781" y2="12402"/>
                        <a14:foregroundMark x1="75781" y1="12402" x2="75781" y2="12402"/>
                        <a14:foregroundMark x1="67969" y1="7813" x2="67969" y2="7813"/>
                        <a14:foregroundMark x1="67969" y1="7813" x2="67969" y2="7813"/>
                        <a14:foregroundMark x1="70996" y1="9277" x2="70996" y2="9277"/>
                        <a14:foregroundMark x1="70996" y1="9277" x2="70996" y2="9277"/>
                        <a14:foregroundMark x1="70996" y1="9277" x2="70996" y2="9277"/>
                        <a14:foregroundMark x1="70996" y1="9277" x2="70996" y2="9277"/>
                        <a14:foregroundMark x1="70898" y1="8887" x2="70898" y2="8887"/>
                        <a14:foregroundMark x1="70898" y1="8887" x2="70898" y2="8887"/>
                        <a14:foregroundMark x1="90820" y1="33887" x2="90820" y2="33887"/>
                        <a14:foregroundMark x1="90820" y1="33887" x2="90820" y2="33887"/>
                        <a14:foregroundMark x1="91895" y1="37793" x2="91895" y2="37793"/>
                        <a14:foregroundMark x1="91895" y1="37793" x2="91895" y2="37793"/>
                        <a14:foregroundMark x1="89941" y1="44824" x2="89941" y2="44824"/>
                        <a14:foregroundMark x1="89941" y1="44824" x2="89941" y2="44824"/>
                        <a14:foregroundMark x1="94336" y1="48730" x2="94336" y2="48730"/>
                        <a14:foregroundMark x1="94336" y1="48730" x2="94336" y2="48730"/>
                        <a14:foregroundMark x1="94531" y1="50000" x2="94531" y2="50000"/>
                        <a14:foregroundMark x1="94531" y1="50000" x2="94531" y2="50000"/>
                        <a14:foregroundMark x1="94434" y1="49512" x2="94434" y2="49512"/>
                        <a14:foregroundMark x1="94434" y1="49512" x2="94434" y2="49512"/>
                        <a14:foregroundMark x1="94336" y1="48633" x2="94336" y2="48633"/>
                        <a14:foregroundMark x1="93848" y1="47754" x2="94043" y2="49121"/>
                        <a14:foregroundMark x1="70605" y1="9277" x2="78320" y2="14453"/>
                        <a14:foregroundMark x1="39453" y1="92773" x2="39453" y2="92773"/>
                        <a14:foregroundMark x1="39453" y1="92773" x2="39453" y2="92773"/>
                        <a14:foregroundMark x1="44336" y1="97266" x2="44336" y2="97266"/>
                        <a14:foregroundMark x1="44336" y1="97266" x2="44336" y2="97266"/>
                        <a14:foregroundMark x1="6738" y1="75977" x2="6738" y2="75977"/>
                        <a14:foregroundMark x1="6738" y1="75977" x2="6738" y2="75977"/>
                        <a14:foregroundMark x1="5762" y1="74121" x2="12207" y2="82617"/>
                        <a14:foregroundMark x1="80078" y1="83496" x2="80078" y2="83496"/>
                        <a14:foregroundMark x1="80078" y1="83496" x2="80078" y2="83496"/>
                        <a14:foregroundMark x1="67773" y1="47168" x2="67773" y2="47168"/>
                      </a14:backgroundRemoval>
                    </a14:imgEffect>
                  </a14:imgLayer>
                </a14:imgProps>
              </a:ext>
              <a:ext uri="{28A0092B-C50C-407E-A947-70E740481C1C}">
                <a14:useLocalDpi xmlns:a14="http://schemas.microsoft.com/office/drawing/2010/main" val="0"/>
              </a:ext>
            </a:extLst>
          </a:blip>
          <a:stretch>
            <a:fillRect/>
          </a:stretch>
        </p:blipFill>
        <p:spPr>
          <a:xfrm>
            <a:off x="3733800" y="4267200"/>
            <a:ext cx="1447800" cy="1447800"/>
          </a:xfrm>
          <a:prstGeom prst="rect">
            <a:avLst/>
          </a:prstGeom>
        </p:spPr>
      </p:pic>
      <p:pic>
        <p:nvPicPr>
          <p:cNvPr id="34" name="Picture 33">
            <a:extLst>
              <a:ext uri="{FF2B5EF4-FFF2-40B4-BE49-F238E27FC236}">
                <a16:creationId xmlns:a16="http://schemas.microsoft.com/office/drawing/2014/main" id="{6E2556C2-4E54-4246-8494-D9E35538BFF0}"/>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7991" b="66140" l="30283" r="69384">
                        <a14:foregroundMark x1="42596" y1="39052" x2="42596" y2="39052"/>
                        <a14:foregroundMark x1="46585" y1="28220" x2="46922" y2="27991"/>
                        <a14:foregroundMark x1="44925" y1="29345" x2="45587" y2="28896"/>
                        <a14:foregroundMark x1="33444" y1="59142" x2="33444" y2="59142"/>
                        <a14:foregroundMark x1="30449" y1="59594" x2="30449" y2="59594"/>
                        <a14:foregroundMark x1="30616" y1="66140" x2="30616" y2="66140"/>
                        <a14:foregroundMark x1="38103" y1="62980" x2="38103" y2="62980"/>
                        <a14:foregroundMark x1="43428" y1="62077" x2="43428" y2="62077"/>
                        <a14:foregroundMark x1="51082" y1="62754" x2="51082" y2="62754"/>
                        <a14:foregroundMark x1="57903" y1="62528" x2="57903" y2="62528"/>
                        <a14:foregroundMark x1="64559" y1="61625" x2="64559" y2="61625"/>
                        <a14:foregroundMark x1="69384" y1="60722" x2="69384" y2="60722"/>
                        <a14:backgroundMark x1="46755" y1="28442" x2="47088" y2="27991"/>
                        <a14:backgroundMark x1="45591" y1="29571" x2="46256" y2="28894"/>
                        <a14:backgroundMark x1="45424" y1="29345" x2="46423" y2="28668"/>
                      </a14:backgroundRemoval>
                    </a14:imgEffect>
                  </a14:imgLayer>
                </a14:imgProps>
              </a:ext>
              <a:ext uri="{28A0092B-C50C-407E-A947-70E740481C1C}">
                <a14:useLocalDpi xmlns:a14="http://schemas.microsoft.com/office/drawing/2010/main" val="0"/>
              </a:ext>
            </a:extLst>
          </a:blip>
          <a:srcRect l="28058" t="58210" r="28702" b="30135"/>
          <a:stretch/>
        </p:blipFill>
        <p:spPr>
          <a:xfrm>
            <a:off x="7782771" y="2495945"/>
            <a:ext cx="1233259" cy="245022"/>
          </a:xfrm>
          <a:prstGeom prst="rect">
            <a:avLst/>
          </a:prstGeom>
        </p:spPr>
      </p:pic>
      <p:pic>
        <p:nvPicPr>
          <p:cNvPr id="35" name="Picture 34">
            <a:extLst>
              <a:ext uri="{FF2B5EF4-FFF2-40B4-BE49-F238E27FC236}">
                <a16:creationId xmlns:a16="http://schemas.microsoft.com/office/drawing/2014/main" id="{14228210-B826-4178-BBE3-CF371538A9AC}"/>
              </a:ext>
            </a:extLst>
          </p:cNvPr>
          <p:cNvPicPr>
            <a:picLocks noChangeAspect="1"/>
          </p:cNvPicPr>
          <p:nvPr/>
        </p:nvPicPr>
        <p:blipFill rotWithShape="1">
          <a:blip r:embed="rId9">
            <a:lum bright="70000" contrast="-70000"/>
            <a:extLst>
              <a:ext uri="{BEBA8EAE-BF5A-486C-A8C5-ECC9F3942E4B}">
                <a14:imgProps xmlns:a14="http://schemas.microsoft.com/office/drawing/2010/main">
                  <a14:imgLayer r:embed="rId8">
                    <a14:imgEffect>
                      <a14:backgroundRemoval t="27991" b="66140" l="30283" r="69384">
                        <a14:foregroundMark x1="42596" y1="39052" x2="42596" y2="39052"/>
                        <a14:foregroundMark x1="46585" y1="28220" x2="46922" y2="27991"/>
                        <a14:foregroundMark x1="44925" y1="29345" x2="45587" y2="28896"/>
                        <a14:foregroundMark x1="33444" y1="59142" x2="33444" y2="59142"/>
                        <a14:foregroundMark x1="30449" y1="59594" x2="30449" y2="59594"/>
                        <a14:foregroundMark x1="30616" y1="66140" x2="30616" y2="66140"/>
                        <a14:foregroundMark x1="38103" y1="62980" x2="38103" y2="62980"/>
                        <a14:foregroundMark x1="43428" y1="62077" x2="43428" y2="62077"/>
                        <a14:foregroundMark x1="51082" y1="62754" x2="51082" y2="62754"/>
                        <a14:foregroundMark x1="57903" y1="62528" x2="57903" y2="62528"/>
                        <a14:foregroundMark x1="64559" y1="61625" x2="64559" y2="61625"/>
                        <a14:foregroundMark x1="69384" y1="60722" x2="69384" y2="60722"/>
                        <a14:backgroundMark x1="46755" y1="28442" x2="47088" y2="27991"/>
                        <a14:backgroundMark x1="45591" y1="29571" x2="46256" y2="28894"/>
                        <a14:backgroundMark x1="45424" y1="29345" x2="46423" y2="28668"/>
                      </a14:backgroundRemoval>
                    </a14:imgEffect>
                    <a14:imgEffect>
                      <a14:colorTemperature colorTemp="8800"/>
                    </a14:imgEffect>
                    <a14:imgEffect>
                      <a14:saturation sat="0"/>
                    </a14:imgEffect>
                  </a14:imgLayer>
                </a14:imgProps>
              </a:ext>
              <a:ext uri="{28A0092B-C50C-407E-A947-70E740481C1C}">
                <a14:useLocalDpi xmlns:a14="http://schemas.microsoft.com/office/drawing/2010/main" val="0"/>
              </a:ext>
            </a:extLst>
          </a:blip>
          <a:srcRect l="28058" t="20468" r="28702" b="43659"/>
          <a:stretch/>
        </p:blipFill>
        <p:spPr>
          <a:xfrm>
            <a:off x="1001685" y="2584155"/>
            <a:ext cx="2574207" cy="1574124"/>
          </a:xfrm>
          <a:prstGeom prst="rect">
            <a:avLst/>
          </a:prstGeom>
        </p:spPr>
      </p:pic>
      <p:sp>
        <p:nvSpPr>
          <p:cNvPr id="37" name="TextBox 36">
            <a:extLst>
              <a:ext uri="{FF2B5EF4-FFF2-40B4-BE49-F238E27FC236}">
                <a16:creationId xmlns:a16="http://schemas.microsoft.com/office/drawing/2014/main" id="{A2805857-CB02-46E3-AB4E-BFE998CB371D}"/>
              </a:ext>
            </a:extLst>
          </p:cNvPr>
          <p:cNvSpPr txBox="1"/>
          <p:nvPr/>
        </p:nvSpPr>
        <p:spPr>
          <a:xfrm>
            <a:off x="1384572" y="3273493"/>
            <a:ext cx="6374856" cy="954107"/>
          </a:xfrm>
          <a:prstGeom prst="rect">
            <a:avLst/>
          </a:prstGeom>
          <a:noFill/>
        </p:spPr>
        <p:txBody>
          <a:bodyPr wrap="square" rtlCol="0">
            <a:spAutoFit/>
          </a:bodyPr>
          <a:lstStyle/>
          <a:p>
            <a:r>
              <a:rPr lang="en-US" sz="2800" dirty="0">
                <a:latin typeface="Arial Black" panose="020B0A04020102020204" pitchFamily="34" charset="0"/>
              </a:rPr>
              <a:t>EVOGLE: Air Quality Monitoring   </a:t>
            </a:r>
          </a:p>
          <a:p>
            <a:r>
              <a:rPr lang="en-US" sz="2800" dirty="0">
                <a:latin typeface="Arial Black" panose="020B0A04020102020204" pitchFamily="34" charset="0"/>
              </a:rPr>
              <a:t>               &amp; Solutions</a:t>
            </a:r>
          </a:p>
        </p:txBody>
      </p:sp>
      <p:sp>
        <p:nvSpPr>
          <p:cNvPr id="39" name="Rounded Rectangular Callout 16">
            <a:extLst>
              <a:ext uri="{FF2B5EF4-FFF2-40B4-BE49-F238E27FC236}">
                <a16:creationId xmlns:a16="http://schemas.microsoft.com/office/drawing/2014/main" id="{00B33161-096D-4659-97FA-D18FC5C18ED0}"/>
              </a:ext>
            </a:extLst>
          </p:cNvPr>
          <p:cNvSpPr/>
          <p:nvPr/>
        </p:nvSpPr>
        <p:spPr>
          <a:xfrm>
            <a:off x="8305800" y="5181600"/>
            <a:ext cx="3352801" cy="1257300"/>
          </a:xfrm>
          <a:prstGeom prst="wedgeRoundRectCallout">
            <a:avLst>
              <a:gd name="adj1" fmla="val -119334"/>
              <a:gd name="adj2" fmla="val -106185"/>
              <a:gd name="adj3" fmla="val 16667"/>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rgbClr val="C00000"/>
                </a:solidFill>
              </a:rPr>
              <a:t>首页图。点击背景后进入下一页</a:t>
            </a:r>
            <a:endParaRPr lang="en-US" dirty="0">
              <a:solidFill>
                <a:schemeClr val="tx1"/>
              </a:solidFill>
            </a:endParaRPr>
          </a:p>
        </p:txBody>
      </p:sp>
      <p:sp>
        <p:nvSpPr>
          <p:cNvPr id="40" name="Rounded Rectangular Callout 16">
            <a:extLst>
              <a:ext uri="{FF2B5EF4-FFF2-40B4-BE49-F238E27FC236}">
                <a16:creationId xmlns:a16="http://schemas.microsoft.com/office/drawing/2014/main" id="{9B2686DF-20A6-4EDD-B307-6D095C4FED5F}"/>
              </a:ext>
            </a:extLst>
          </p:cNvPr>
          <p:cNvSpPr/>
          <p:nvPr/>
        </p:nvSpPr>
        <p:spPr>
          <a:xfrm>
            <a:off x="8491368" y="3193702"/>
            <a:ext cx="3810001" cy="923331"/>
          </a:xfrm>
          <a:prstGeom prst="wedgeRoundRectCallout">
            <a:avLst>
              <a:gd name="adj1" fmla="val -167283"/>
              <a:gd name="adj2" fmla="val -148796"/>
              <a:gd name="adj3" fmla="val 16667"/>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rgbClr val="C00000"/>
                </a:solidFill>
              </a:rPr>
              <a:t>包涵一个下拉菜单“</a:t>
            </a:r>
            <a:r>
              <a:rPr lang="en-US" altLang="zh-CN" b="1" dirty="0">
                <a:solidFill>
                  <a:srgbClr val="C00000"/>
                </a:solidFill>
              </a:rPr>
              <a:t>Local AQ”</a:t>
            </a:r>
            <a:endParaRPr lang="en-US" b="1" dirty="0">
              <a:solidFill>
                <a:srgbClr val="C00000"/>
              </a:solidFill>
            </a:endParaRPr>
          </a:p>
        </p:txBody>
      </p:sp>
    </p:spTree>
    <p:extLst>
      <p:ext uri="{BB962C8B-B14F-4D97-AF65-F5344CB8AC3E}">
        <p14:creationId xmlns:p14="http://schemas.microsoft.com/office/powerpoint/2010/main" val="20312115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9144000" cy="1219200"/>
          </a:xfrm>
          <a:noFill/>
        </p:spPr>
        <p:txBody>
          <a:bodyPr/>
          <a:lstStyle/>
          <a:p>
            <a:r>
              <a:rPr lang="en-US" dirty="0"/>
              <a:t>HOME (2)</a:t>
            </a:r>
          </a:p>
        </p:txBody>
      </p:sp>
      <p:sp>
        <p:nvSpPr>
          <p:cNvPr id="25" name="Title 1"/>
          <p:cNvSpPr txBox="1">
            <a:spLocks/>
          </p:cNvSpPr>
          <p:nvPr/>
        </p:nvSpPr>
        <p:spPr>
          <a:xfrm>
            <a:off x="76200" y="1676400"/>
            <a:ext cx="8991600" cy="838200"/>
          </a:xfrm>
          <a:prstGeom prst="rect">
            <a:avLst/>
          </a:prstGeom>
          <a:solidFill>
            <a:schemeClr val="bg1"/>
          </a:solidFill>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US" dirty="0"/>
          </a:p>
        </p:txBody>
      </p:sp>
      <p:sp>
        <p:nvSpPr>
          <p:cNvPr id="29" name="Rectangle 28"/>
          <p:cNvSpPr/>
          <p:nvPr/>
        </p:nvSpPr>
        <p:spPr>
          <a:xfrm>
            <a:off x="226751" y="2967335"/>
            <a:ext cx="8769081" cy="923330"/>
          </a:xfrm>
          <a:prstGeom prst="rect">
            <a:avLst/>
          </a:prstGeom>
          <a:noFill/>
        </p:spPr>
        <p:txBody>
          <a:bodyPr wrap="square" lIns="91440" tIns="45720" rIns="91440" bIns="45720">
            <a:spAutoFit/>
          </a:bodyPr>
          <a:lstStyle/>
          <a:p>
            <a:pPr algn="ctr"/>
            <a:endParaRPr lang="en-US" sz="5400" b="1" cap="none" spc="0" dirty="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endParaRPr>
          </a:p>
        </p:txBody>
      </p:sp>
      <p:sp>
        <p:nvSpPr>
          <p:cNvPr id="20" name="TextBox 19">
            <a:extLst>
              <a:ext uri="{FF2B5EF4-FFF2-40B4-BE49-F238E27FC236}">
                <a16:creationId xmlns:a16="http://schemas.microsoft.com/office/drawing/2014/main" id="{2D485C07-C92F-4D18-B788-8FD06658EA7D}"/>
              </a:ext>
            </a:extLst>
          </p:cNvPr>
          <p:cNvSpPr txBox="1"/>
          <p:nvPr/>
        </p:nvSpPr>
        <p:spPr>
          <a:xfrm>
            <a:off x="3584089" y="1964015"/>
            <a:ext cx="5562600" cy="369332"/>
          </a:xfrm>
          <a:prstGeom prst="rect">
            <a:avLst/>
          </a:prstGeom>
          <a:noFill/>
        </p:spPr>
        <p:txBody>
          <a:bodyPr wrap="square" rtlCol="0">
            <a:spAutoFit/>
          </a:bodyPr>
          <a:lstStyle/>
          <a:p>
            <a:r>
              <a:rPr lang="en-US" b="1" dirty="0">
                <a:solidFill>
                  <a:srgbClr val="00B050"/>
                </a:solidFill>
              </a:rPr>
              <a:t>Home</a:t>
            </a:r>
            <a:r>
              <a:rPr lang="en-US" dirty="0"/>
              <a:t>   </a:t>
            </a:r>
            <a:r>
              <a:rPr lang="en-US" altLang="zh-CN" dirty="0"/>
              <a:t>Data</a:t>
            </a:r>
            <a:r>
              <a:rPr lang="en-US" dirty="0"/>
              <a:t>   </a:t>
            </a:r>
            <a:r>
              <a:rPr lang="en-US" altLang="zh-CN" dirty="0"/>
              <a:t>Products</a:t>
            </a:r>
            <a:r>
              <a:rPr lang="en-US" dirty="0"/>
              <a:t>   News   About Us  Contact Us</a:t>
            </a:r>
          </a:p>
        </p:txBody>
      </p:sp>
      <p:pic>
        <p:nvPicPr>
          <p:cNvPr id="6" name="Picture 5">
            <a:extLst>
              <a:ext uri="{FF2B5EF4-FFF2-40B4-BE49-F238E27FC236}">
                <a16:creationId xmlns:a16="http://schemas.microsoft.com/office/drawing/2014/main" id="{C3AA6F41-5799-4B06-8E2E-FB9D9110582E}"/>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72045" y="1710861"/>
            <a:ext cx="914400" cy="675575"/>
          </a:xfrm>
          <a:prstGeom prst="rect">
            <a:avLst/>
          </a:prstGeom>
        </p:spPr>
      </p:pic>
      <p:pic>
        <p:nvPicPr>
          <p:cNvPr id="8" name="Picture 7">
            <a:extLst>
              <a:ext uri="{FF2B5EF4-FFF2-40B4-BE49-F238E27FC236}">
                <a16:creationId xmlns:a16="http://schemas.microsoft.com/office/drawing/2014/main" id="{4CD887A3-14DA-435B-B39C-4F6F5340AA4A}"/>
              </a:ext>
            </a:extLst>
          </p:cNvPr>
          <p:cNvPicPr>
            <a:picLocks noChangeAspect="1"/>
          </p:cNvPicPr>
          <p:nvPr/>
        </p:nvPicPr>
        <p:blipFill rotWithShape="1">
          <a:blip r:embed="rId4">
            <a:extLst>
              <a:ext uri="{28A0092B-C50C-407E-A947-70E740481C1C}">
                <a14:useLocalDpi xmlns:a14="http://schemas.microsoft.com/office/drawing/2010/main" val="0"/>
              </a:ext>
            </a:extLst>
          </a:blip>
          <a:srcRect t="21537" b="5777"/>
          <a:stretch/>
        </p:blipFill>
        <p:spPr>
          <a:xfrm>
            <a:off x="76200" y="2421214"/>
            <a:ext cx="8991600" cy="4359214"/>
          </a:xfrm>
          <a:prstGeom prst="rect">
            <a:avLst/>
          </a:prstGeom>
        </p:spPr>
      </p:pic>
      <p:pic>
        <p:nvPicPr>
          <p:cNvPr id="34" name="Picture 33">
            <a:extLst>
              <a:ext uri="{FF2B5EF4-FFF2-40B4-BE49-F238E27FC236}">
                <a16:creationId xmlns:a16="http://schemas.microsoft.com/office/drawing/2014/main" id="{6E2556C2-4E54-4246-8494-D9E35538BFF0}"/>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7991" b="66140" l="30283" r="69384">
                        <a14:foregroundMark x1="42596" y1="39052" x2="42596" y2="39052"/>
                        <a14:foregroundMark x1="46585" y1="28220" x2="46922" y2="27991"/>
                        <a14:foregroundMark x1="44925" y1="29345" x2="45587" y2="28896"/>
                        <a14:foregroundMark x1="33444" y1="59142" x2="33444" y2="59142"/>
                        <a14:foregroundMark x1="30449" y1="59594" x2="30449" y2="59594"/>
                        <a14:foregroundMark x1="30616" y1="66140" x2="30616" y2="66140"/>
                        <a14:foregroundMark x1="38103" y1="62980" x2="38103" y2="62980"/>
                        <a14:foregroundMark x1="43428" y1="62077" x2="43428" y2="62077"/>
                        <a14:foregroundMark x1="51082" y1="62754" x2="51082" y2="62754"/>
                        <a14:foregroundMark x1="57903" y1="62528" x2="57903" y2="62528"/>
                        <a14:foregroundMark x1="64559" y1="61625" x2="64559" y2="61625"/>
                        <a14:foregroundMark x1="69384" y1="60722" x2="69384" y2="60722"/>
                        <a14:backgroundMark x1="46755" y1="28442" x2="47088" y2="27991"/>
                        <a14:backgroundMark x1="45591" y1="29571" x2="46256" y2="28894"/>
                        <a14:backgroundMark x1="45424" y1="29345" x2="46423" y2="28668"/>
                      </a14:backgroundRemoval>
                    </a14:imgEffect>
                  </a14:imgLayer>
                </a14:imgProps>
              </a:ext>
              <a:ext uri="{28A0092B-C50C-407E-A947-70E740481C1C}">
                <a14:useLocalDpi xmlns:a14="http://schemas.microsoft.com/office/drawing/2010/main" val="0"/>
              </a:ext>
            </a:extLst>
          </a:blip>
          <a:srcRect l="28058" t="58210" r="28702" b="30135"/>
          <a:stretch/>
        </p:blipFill>
        <p:spPr>
          <a:xfrm>
            <a:off x="7782771" y="2495945"/>
            <a:ext cx="1233259" cy="245022"/>
          </a:xfrm>
          <a:prstGeom prst="rect">
            <a:avLst/>
          </a:prstGeom>
        </p:spPr>
      </p:pic>
      <p:pic>
        <p:nvPicPr>
          <p:cNvPr id="35" name="Picture 34">
            <a:extLst>
              <a:ext uri="{FF2B5EF4-FFF2-40B4-BE49-F238E27FC236}">
                <a16:creationId xmlns:a16="http://schemas.microsoft.com/office/drawing/2014/main" id="{14228210-B826-4178-BBE3-CF371538A9AC}"/>
              </a:ext>
            </a:extLst>
          </p:cNvPr>
          <p:cNvPicPr>
            <a:picLocks noChangeAspect="1"/>
          </p:cNvPicPr>
          <p:nvPr/>
        </p:nvPicPr>
        <p:blipFill rotWithShape="1">
          <a:blip r:embed="rId7">
            <a:lum bright="70000" contrast="-70000"/>
            <a:extLst>
              <a:ext uri="{BEBA8EAE-BF5A-486C-A8C5-ECC9F3942E4B}">
                <a14:imgProps xmlns:a14="http://schemas.microsoft.com/office/drawing/2010/main">
                  <a14:imgLayer r:embed="rId6">
                    <a14:imgEffect>
                      <a14:backgroundRemoval t="27991" b="66140" l="30283" r="69384">
                        <a14:foregroundMark x1="42596" y1="39052" x2="42596" y2="39052"/>
                        <a14:foregroundMark x1="46585" y1="28220" x2="46922" y2="27991"/>
                        <a14:foregroundMark x1="44925" y1="29345" x2="45587" y2="28896"/>
                        <a14:foregroundMark x1="33444" y1="59142" x2="33444" y2="59142"/>
                        <a14:foregroundMark x1="30449" y1="59594" x2="30449" y2="59594"/>
                        <a14:foregroundMark x1="30616" y1="66140" x2="30616" y2="66140"/>
                        <a14:foregroundMark x1="38103" y1="62980" x2="38103" y2="62980"/>
                        <a14:foregroundMark x1="43428" y1="62077" x2="43428" y2="62077"/>
                        <a14:foregroundMark x1="51082" y1="62754" x2="51082" y2="62754"/>
                        <a14:foregroundMark x1="57903" y1="62528" x2="57903" y2="62528"/>
                        <a14:foregroundMark x1="64559" y1="61625" x2="64559" y2="61625"/>
                        <a14:foregroundMark x1="69384" y1="60722" x2="69384" y2="60722"/>
                        <a14:backgroundMark x1="46755" y1="28442" x2="47088" y2="27991"/>
                        <a14:backgroundMark x1="45591" y1="29571" x2="46256" y2="28894"/>
                        <a14:backgroundMark x1="45424" y1="29345" x2="46423" y2="28668"/>
                      </a14:backgroundRemoval>
                    </a14:imgEffect>
                    <a14:imgEffect>
                      <a14:colorTemperature colorTemp="8800"/>
                    </a14:imgEffect>
                    <a14:imgEffect>
                      <a14:saturation sat="0"/>
                    </a14:imgEffect>
                  </a14:imgLayer>
                </a14:imgProps>
              </a:ext>
              <a:ext uri="{28A0092B-C50C-407E-A947-70E740481C1C}">
                <a14:useLocalDpi xmlns:a14="http://schemas.microsoft.com/office/drawing/2010/main" val="0"/>
              </a:ext>
            </a:extLst>
          </a:blip>
          <a:srcRect l="28058" t="20468" r="28702" b="43659"/>
          <a:stretch/>
        </p:blipFill>
        <p:spPr>
          <a:xfrm>
            <a:off x="1001685" y="2584155"/>
            <a:ext cx="2574207" cy="1574124"/>
          </a:xfrm>
          <a:prstGeom prst="rect">
            <a:avLst/>
          </a:prstGeom>
        </p:spPr>
      </p:pic>
      <p:sp>
        <p:nvSpPr>
          <p:cNvPr id="37" name="TextBox 36">
            <a:extLst>
              <a:ext uri="{FF2B5EF4-FFF2-40B4-BE49-F238E27FC236}">
                <a16:creationId xmlns:a16="http://schemas.microsoft.com/office/drawing/2014/main" id="{A2805857-CB02-46E3-AB4E-BFE998CB371D}"/>
              </a:ext>
            </a:extLst>
          </p:cNvPr>
          <p:cNvSpPr txBox="1"/>
          <p:nvPr/>
        </p:nvSpPr>
        <p:spPr>
          <a:xfrm>
            <a:off x="1384572" y="3273493"/>
            <a:ext cx="6374856" cy="954107"/>
          </a:xfrm>
          <a:prstGeom prst="rect">
            <a:avLst/>
          </a:prstGeom>
          <a:noFill/>
        </p:spPr>
        <p:txBody>
          <a:bodyPr wrap="square" rtlCol="0">
            <a:spAutoFit/>
          </a:bodyPr>
          <a:lstStyle/>
          <a:p>
            <a:r>
              <a:rPr lang="en-US" sz="2800" dirty="0">
                <a:latin typeface="Arial Black" panose="020B0A04020102020204" pitchFamily="34" charset="0"/>
              </a:rPr>
              <a:t>EVOGLE: Air Quality Monitoring   </a:t>
            </a:r>
          </a:p>
          <a:p>
            <a:r>
              <a:rPr lang="en-US" sz="2800" dirty="0">
                <a:latin typeface="Arial Black" panose="020B0A04020102020204" pitchFamily="34" charset="0"/>
              </a:rPr>
              <a:t>               &amp; Solutions</a:t>
            </a:r>
          </a:p>
        </p:txBody>
      </p:sp>
      <p:pic>
        <p:nvPicPr>
          <p:cNvPr id="13" name="Picture 1">
            <a:extLst>
              <a:ext uri="{FF2B5EF4-FFF2-40B4-BE49-F238E27FC236}">
                <a16:creationId xmlns:a16="http://schemas.microsoft.com/office/drawing/2014/main" id="{D6F8490B-EBB8-4ED2-90ED-D77CFE2D2AA6}"/>
              </a:ext>
            </a:extLst>
          </p:cNvPr>
          <p:cNvPicPr>
            <a:picLocks noChangeAspect="1" noChangeArrowheads="1"/>
          </p:cNvPicPr>
          <p:nvPr/>
        </p:nvPicPr>
        <p:blipFill>
          <a:blip r:embed="rId8" cstate="print"/>
          <a:srcRect/>
          <a:stretch>
            <a:fillRect/>
          </a:stretch>
        </p:blipFill>
        <p:spPr bwMode="auto">
          <a:xfrm>
            <a:off x="2485223" y="4262378"/>
            <a:ext cx="4173553" cy="2361109"/>
          </a:xfrm>
          <a:prstGeom prst="rect">
            <a:avLst/>
          </a:prstGeom>
          <a:noFill/>
          <a:ln w="9525">
            <a:noFill/>
            <a:miter lim="800000"/>
            <a:headEnd/>
            <a:tailEnd/>
          </a:ln>
        </p:spPr>
      </p:pic>
      <p:sp>
        <p:nvSpPr>
          <p:cNvPr id="14" name="Rounded Rectangular Callout 16">
            <a:extLst>
              <a:ext uri="{FF2B5EF4-FFF2-40B4-BE49-F238E27FC236}">
                <a16:creationId xmlns:a16="http://schemas.microsoft.com/office/drawing/2014/main" id="{2308EE77-D52B-4311-90D2-00D3494169F9}"/>
              </a:ext>
            </a:extLst>
          </p:cNvPr>
          <p:cNvSpPr/>
          <p:nvPr/>
        </p:nvSpPr>
        <p:spPr>
          <a:xfrm>
            <a:off x="8095335" y="5523128"/>
            <a:ext cx="3352801" cy="1257300"/>
          </a:xfrm>
          <a:prstGeom prst="wedgeRoundRectCallout">
            <a:avLst>
              <a:gd name="adj1" fmla="val -119334"/>
              <a:gd name="adj2" fmla="val -106185"/>
              <a:gd name="adj3" fmla="val 16667"/>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rgbClr val="C00000"/>
                </a:solidFill>
              </a:rPr>
              <a:t>点击背景第一页后，出现当地当天的天气及空气质量信息。修改背景颜色使得比较一致</a:t>
            </a:r>
            <a:endParaRPr lang="en-US" dirty="0">
              <a:solidFill>
                <a:schemeClr val="tx1"/>
              </a:solidFill>
            </a:endParaRPr>
          </a:p>
        </p:txBody>
      </p:sp>
    </p:spTree>
    <p:extLst>
      <p:ext uri="{BB962C8B-B14F-4D97-AF65-F5344CB8AC3E}">
        <p14:creationId xmlns:p14="http://schemas.microsoft.com/office/powerpoint/2010/main" val="18608076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9144000" cy="1219200"/>
          </a:xfrm>
          <a:noFill/>
        </p:spPr>
        <p:txBody>
          <a:bodyPr/>
          <a:lstStyle/>
          <a:p>
            <a:r>
              <a:rPr lang="en-US" dirty="0"/>
              <a:t>DATA (</a:t>
            </a:r>
            <a:r>
              <a:rPr lang="en-US" altLang="zh-CN" dirty="0"/>
              <a:t>1</a:t>
            </a:r>
            <a:r>
              <a:rPr lang="en-US" dirty="0"/>
              <a:t>)</a:t>
            </a:r>
            <a:r>
              <a:rPr lang="zh-CN" altLang="en-US" dirty="0"/>
              <a:t>：</a:t>
            </a:r>
            <a:r>
              <a:rPr lang="en-US" altLang="zh-CN" dirty="0"/>
              <a:t>Air Quality Map</a:t>
            </a:r>
            <a:endParaRPr lang="en-US" dirty="0"/>
          </a:p>
        </p:txBody>
      </p:sp>
      <p:sp>
        <p:nvSpPr>
          <p:cNvPr id="25" name="Title 1"/>
          <p:cNvSpPr txBox="1">
            <a:spLocks/>
          </p:cNvSpPr>
          <p:nvPr/>
        </p:nvSpPr>
        <p:spPr>
          <a:xfrm>
            <a:off x="76200" y="1676400"/>
            <a:ext cx="8991600" cy="838200"/>
          </a:xfrm>
          <a:prstGeom prst="rect">
            <a:avLst/>
          </a:prstGeom>
          <a:solidFill>
            <a:schemeClr val="bg1"/>
          </a:solidFill>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US" dirty="0"/>
          </a:p>
        </p:txBody>
      </p:sp>
      <p:sp>
        <p:nvSpPr>
          <p:cNvPr id="29" name="Rectangle 28"/>
          <p:cNvSpPr/>
          <p:nvPr/>
        </p:nvSpPr>
        <p:spPr>
          <a:xfrm>
            <a:off x="226751" y="2967335"/>
            <a:ext cx="8769081" cy="923330"/>
          </a:xfrm>
          <a:prstGeom prst="rect">
            <a:avLst/>
          </a:prstGeom>
          <a:noFill/>
        </p:spPr>
        <p:txBody>
          <a:bodyPr wrap="square" lIns="91440" tIns="45720" rIns="91440" bIns="45720">
            <a:spAutoFit/>
          </a:bodyPr>
          <a:lstStyle/>
          <a:p>
            <a:pPr algn="ctr"/>
            <a:endParaRPr lang="en-US" sz="5400" b="1" cap="none" spc="0" dirty="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endParaRPr>
          </a:p>
        </p:txBody>
      </p:sp>
      <p:sp>
        <p:nvSpPr>
          <p:cNvPr id="20" name="TextBox 19">
            <a:extLst>
              <a:ext uri="{FF2B5EF4-FFF2-40B4-BE49-F238E27FC236}">
                <a16:creationId xmlns:a16="http://schemas.microsoft.com/office/drawing/2014/main" id="{2D485C07-C92F-4D18-B788-8FD06658EA7D}"/>
              </a:ext>
            </a:extLst>
          </p:cNvPr>
          <p:cNvSpPr txBox="1"/>
          <p:nvPr/>
        </p:nvSpPr>
        <p:spPr>
          <a:xfrm>
            <a:off x="3584089" y="1964015"/>
            <a:ext cx="5562600" cy="369332"/>
          </a:xfrm>
          <a:prstGeom prst="rect">
            <a:avLst/>
          </a:prstGeom>
          <a:noFill/>
        </p:spPr>
        <p:txBody>
          <a:bodyPr wrap="square" rtlCol="0">
            <a:spAutoFit/>
          </a:bodyPr>
          <a:lstStyle/>
          <a:p>
            <a:r>
              <a:rPr lang="en-US" dirty="0"/>
              <a:t>Home   </a:t>
            </a:r>
            <a:r>
              <a:rPr lang="en-US" altLang="zh-CN" b="1" dirty="0">
                <a:solidFill>
                  <a:srgbClr val="00B050"/>
                </a:solidFill>
              </a:rPr>
              <a:t>Data</a:t>
            </a:r>
            <a:r>
              <a:rPr lang="en-US" dirty="0"/>
              <a:t>   </a:t>
            </a:r>
            <a:r>
              <a:rPr lang="en-US" altLang="zh-CN" dirty="0"/>
              <a:t>Products</a:t>
            </a:r>
            <a:r>
              <a:rPr lang="en-US" dirty="0"/>
              <a:t>   News   About Us  Contact Us</a:t>
            </a:r>
          </a:p>
        </p:txBody>
      </p:sp>
      <p:pic>
        <p:nvPicPr>
          <p:cNvPr id="6" name="Picture 5">
            <a:extLst>
              <a:ext uri="{FF2B5EF4-FFF2-40B4-BE49-F238E27FC236}">
                <a16:creationId xmlns:a16="http://schemas.microsoft.com/office/drawing/2014/main" id="{C3AA6F41-5799-4B06-8E2E-FB9D9110582E}"/>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72045" y="1710861"/>
            <a:ext cx="914400" cy="675575"/>
          </a:xfrm>
          <a:prstGeom prst="rect">
            <a:avLst/>
          </a:prstGeom>
        </p:spPr>
      </p:pic>
      <p:pic>
        <p:nvPicPr>
          <p:cNvPr id="4" name="Picture 3">
            <a:extLst>
              <a:ext uri="{FF2B5EF4-FFF2-40B4-BE49-F238E27FC236}">
                <a16:creationId xmlns:a16="http://schemas.microsoft.com/office/drawing/2014/main" id="{6179080E-2013-4C38-BDB2-B814AD181959}"/>
              </a:ext>
            </a:extLst>
          </p:cNvPr>
          <p:cNvPicPr>
            <a:picLocks noChangeAspect="1"/>
          </p:cNvPicPr>
          <p:nvPr/>
        </p:nvPicPr>
        <p:blipFill rotWithShape="1">
          <a:blip r:embed="rId4">
            <a:extLst>
              <a:ext uri="{28A0092B-C50C-407E-A947-70E740481C1C}">
                <a14:useLocalDpi xmlns:a14="http://schemas.microsoft.com/office/drawing/2010/main" val="0"/>
              </a:ext>
            </a:extLst>
          </a:blip>
          <a:srcRect t="20000" b="24444"/>
          <a:stretch/>
        </p:blipFill>
        <p:spPr>
          <a:xfrm>
            <a:off x="522073" y="2620962"/>
            <a:ext cx="8177214" cy="4008438"/>
          </a:xfrm>
          <a:prstGeom prst="rect">
            <a:avLst/>
          </a:prstGeom>
        </p:spPr>
      </p:pic>
      <p:sp>
        <p:nvSpPr>
          <p:cNvPr id="14" name="TextBox 13">
            <a:extLst>
              <a:ext uri="{FF2B5EF4-FFF2-40B4-BE49-F238E27FC236}">
                <a16:creationId xmlns:a16="http://schemas.microsoft.com/office/drawing/2014/main" id="{C872FB4E-6AA1-4348-B757-430D4036A498}"/>
              </a:ext>
            </a:extLst>
          </p:cNvPr>
          <p:cNvSpPr txBox="1"/>
          <p:nvPr/>
        </p:nvSpPr>
        <p:spPr>
          <a:xfrm>
            <a:off x="3657600" y="2690329"/>
            <a:ext cx="2286000" cy="369332"/>
          </a:xfrm>
          <a:prstGeom prst="rect">
            <a:avLst/>
          </a:prstGeom>
          <a:noFill/>
        </p:spPr>
        <p:txBody>
          <a:bodyPr wrap="square" rtlCol="0">
            <a:spAutoFit/>
          </a:bodyPr>
          <a:lstStyle/>
          <a:p>
            <a:r>
              <a:rPr lang="en-US" b="1" dirty="0">
                <a:latin typeface="Arial Black" panose="020B0A04020102020204" pitchFamily="34" charset="0"/>
              </a:rPr>
              <a:t>Air Quality </a:t>
            </a:r>
            <a:r>
              <a:rPr lang="en-US" altLang="zh-CN" b="1" dirty="0">
                <a:latin typeface="Arial Black" panose="020B0A04020102020204" pitchFamily="34" charset="0"/>
              </a:rPr>
              <a:t>Map</a:t>
            </a:r>
            <a:endParaRPr lang="en-US" b="1" dirty="0">
              <a:latin typeface="Arial Black" panose="020B0A04020102020204" pitchFamily="34" charset="0"/>
            </a:endParaRPr>
          </a:p>
        </p:txBody>
      </p:sp>
      <p:pic>
        <p:nvPicPr>
          <p:cNvPr id="15" name="Picture 14">
            <a:extLst>
              <a:ext uri="{FF2B5EF4-FFF2-40B4-BE49-F238E27FC236}">
                <a16:creationId xmlns:a16="http://schemas.microsoft.com/office/drawing/2014/main" id="{4F4E369F-C903-4D9E-B686-73E08AAAC4E7}"/>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7696200" y="5867400"/>
            <a:ext cx="914400" cy="675575"/>
          </a:xfrm>
          <a:prstGeom prst="rect">
            <a:avLst/>
          </a:prstGeom>
        </p:spPr>
      </p:pic>
      <p:sp>
        <p:nvSpPr>
          <p:cNvPr id="16" name="Rounded Rectangular Callout 16">
            <a:extLst>
              <a:ext uri="{FF2B5EF4-FFF2-40B4-BE49-F238E27FC236}">
                <a16:creationId xmlns:a16="http://schemas.microsoft.com/office/drawing/2014/main" id="{4DD031D6-8E8A-4533-902D-A403C38107E4}"/>
              </a:ext>
            </a:extLst>
          </p:cNvPr>
          <p:cNvSpPr/>
          <p:nvPr/>
        </p:nvSpPr>
        <p:spPr>
          <a:xfrm>
            <a:off x="8229600" y="3259414"/>
            <a:ext cx="3810001" cy="2636838"/>
          </a:xfrm>
          <a:prstGeom prst="wedgeRoundRectCallout">
            <a:avLst>
              <a:gd name="adj1" fmla="val -206312"/>
              <a:gd name="adj2" fmla="val -66505"/>
              <a:gd name="adj3" fmla="val 16667"/>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rgbClr val="C00000"/>
                </a:solidFill>
              </a:rPr>
              <a:t>可以选择展示不同数据</a:t>
            </a:r>
            <a:endParaRPr lang="en-US" altLang="zh-CN" b="1" dirty="0">
              <a:solidFill>
                <a:srgbClr val="C00000"/>
              </a:solidFill>
            </a:endParaRPr>
          </a:p>
          <a:p>
            <a:pPr algn="ctr"/>
            <a:endParaRPr lang="en-US" b="1" dirty="0">
              <a:solidFill>
                <a:srgbClr val="C00000"/>
              </a:solidFill>
            </a:endParaRPr>
          </a:p>
          <a:p>
            <a:pPr algn="ctr"/>
            <a:r>
              <a:rPr lang="zh-CN" altLang="en-US" b="1" dirty="0">
                <a:solidFill>
                  <a:srgbClr val="C00000"/>
                </a:solidFill>
              </a:rPr>
              <a:t>方框用来展示国家的数据；圆圈用来展示自己后来添加的数据</a:t>
            </a:r>
            <a:endParaRPr lang="en-US" altLang="zh-CN" b="1" dirty="0">
              <a:solidFill>
                <a:srgbClr val="C00000"/>
              </a:solidFill>
            </a:endParaRPr>
          </a:p>
          <a:p>
            <a:pPr algn="ctr"/>
            <a:endParaRPr lang="en-US" b="1" dirty="0">
              <a:solidFill>
                <a:srgbClr val="C00000"/>
              </a:solidFill>
            </a:endParaRPr>
          </a:p>
          <a:p>
            <a:pPr algn="ctr"/>
            <a:r>
              <a:rPr lang="zh-CN" altLang="en-US" b="1" dirty="0">
                <a:solidFill>
                  <a:srgbClr val="C00000"/>
                </a:solidFill>
              </a:rPr>
              <a:t>颜色显示不同污染程度</a:t>
            </a:r>
            <a:endParaRPr lang="en-US" altLang="zh-CN" b="1" dirty="0">
              <a:solidFill>
                <a:srgbClr val="C00000"/>
              </a:solidFill>
            </a:endParaRPr>
          </a:p>
          <a:p>
            <a:pPr algn="ctr"/>
            <a:endParaRPr lang="en-US" b="1" dirty="0">
              <a:solidFill>
                <a:srgbClr val="C00000"/>
              </a:solidFill>
            </a:endParaRPr>
          </a:p>
          <a:p>
            <a:pPr algn="ctr"/>
            <a:r>
              <a:rPr lang="zh-CN" altLang="en-US" b="1" dirty="0">
                <a:solidFill>
                  <a:srgbClr val="C00000"/>
                </a:solidFill>
              </a:rPr>
              <a:t>点击每个数字后进入下一页</a:t>
            </a:r>
            <a:endParaRPr lang="en-US" dirty="0">
              <a:solidFill>
                <a:schemeClr val="tx1"/>
              </a:solidFill>
            </a:endParaRPr>
          </a:p>
        </p:txBody>
      </p:sp>
      <p:sp>
        <p:nvSpPr>
          <p:cNvPr id="17" name="TextBox 16">
            <a:extLst>
              <a:ext uri="{FF2B5EF4-FFF2-40B4-BE49-F238E27FC236}">
                <a16:creationId xmlns:a16="http://schemas.microsoft.com/office/drawing/2014/main" id="{20B2CC0D-49E1-4B4F-BB5F-EDB664665C03}"/>
              </a:ext>
            </a:extLst>
          </p:cNvPr>
          <p:cNvSpPr txBox="1"/>
          <p:nvPr/>
        </p:nvSpPr>
        <p:spPr>
          <a:xfrm>
            <a:off x="457199" y="2649918"/>
            <a:ext cx="3126889" cy="246221"/>
          </a:xfrm>
          <a:prstGeom prst="rect">
            <a:avLst/>
          </a:prstGeom>
          <a:noFill/>
        </p:spPr>
        <p:txBody>
          <a:bodyPr wrap="square" rtlCol="0">
            <a:spAutoFit/>
          </a:bodyPr>
          <a:lstStyle/>
          <a:p>
            <a:r>
              <a:rPr lang="en-US" sz="1000" b="1" dirty="0"/>
              <a:t>AQI   PM2.5  PM10  PM1  SO2   NO2   CO  O3  Temp     </a:t>
            </a:r>
          </a:p>
        </p:txBody>
      </p:sp>
      <p:sp>
        <p:nvSpPr>
          <p:cNvPr id="12" name="Rounded Rectangular Callout 16">
            <a:extLst>
              <a:ext uri="{FF2B5EF4-FFF2-40B4-BE49-F238E27FC236}">
                <a16:creationId xmlns:a16="http://schemas.microsoft.com/office/drawing/2014/main" id="{D6933179-06F8-4F13-B6E7-D60C3082680D}"/>
              </a:ext>
            </a:extLst>
          </p:cNvPr>
          <p:cNvSpPr/>
          <p:nvPr/>
        </p:nvSpPr>
        <p:spPr>
          <a:xfrm>
            <a:off x="8699287" y="152901"/>
            <a:ext cx="3810001" cy="923331"/>
          </a:xfrm>
          <a:prstGeom prst="wedgeRoundRectCallout">
            <a:avLst>
              <a:gd name="adj1" fmla="val -155566"/>
              <a:gd name="adj2" fmla="val 155875"/>
              <a:gd name="adj3" fmla="val 16667"/>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rgbClr val="C00000"/>
                </a:solidFill>
              </a:rPr>
              <a:t>包涵四个下拉菜单“</a:t>
            </a:r>
            <a:r>
              <a:rPr lang="en-US" altLang="zh-CN" b="1" dirty="0">
                <a:solidFill>
                  <a:srgbClr val="C00000"/>
                </a:solidFill>
              </a:rPr>
              <a:t>Map</a:t>
            </a:r>
            <a:r>
              <a:rPr lang="zh-CN" altLang="en-US" b="1" dirty="0">
                <a:solidFill>
                  <a:srgbClr val="C00000"/>
                </a:solidFill>
              </a:rPr>
              <a:t>；</a:t>
            </a:r>
            <a:r>
              <a:rPr lang="en-US" altLang="zh-CN" b="1" dirty="0">
                <a:solidFill>
                  <a:srgbClr val="C00000"/>
                </a:solidFill>
              </a:rPr>
              <a:t>Data</a:t>
            </a:r>
            <a:r>
              <a:rPr lang="zh-CN" altLang="en-US" b="1" dirty="0">
                <a:solidFill>
                  <a:srgbClr val="C00000"/>
                </a:solidFill>
              </a:rPr>
              <a:t>；</a:t>
            </a:r>
            <a:r>
              <a:rPr lang="en-US" altLang="zh-CN" b="1" dirty="0">
                <a:solidFill>
                  <a:srgbClr val="C00000"/>
                </a:solidFill>
              </a:rPr>
              <a:t>Download</a:t>
            </a:r>
            <a:r>
              <a:rPr lang="zh-CN" altLang="en-US" b="1" dirty="0">
                <a:solidFill>
                  <a:srgbClr val="C00000"/>
                </a:solidFill>
              </a:rPr>
              <a:t>；</a:t>
            </a:r>
            <a:r>
              <a:rPr lang="en-US" altLang="zh-CN" b="1" dirty="0">
                <a:solidFill>
                  <a:srgbClr val="C00000"/>
                </a:solidFill>
              </a:rPr>
              <a:t>Upload”</a:t>
            </a:r>
            <a:endParaRPr lang="en-US" b="1" dirty="0">
              <a:solidFill>
                <a:srgbClr val="C00000"/>
              </a:solidFill>
            </a:endParaRPr>
          </a:p>
        </p:txBody>
      </p:sp>
    </p:spTree>
    <p:extLst>
      <p:ext uri="{BB962C8B-B14F-4D97-AF65-F5344CB8AC3E}">
        <p14:creationId xmlns:p14="http://schemas.microsoft.com/office/powerpoint/2010/main" val="16261720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9144000" cy="1219200"/>
          </a:xfrm>
          <a:noFill/>
        </p:spPr>
        <p:txBody>
          <a:bodyPr/>
          <a:lstStyle/>
          <a:p>
            <a:r>
              <a:rPr lang="en-US" dirty="0"/>
              <a:t>DATA (</a:t>
            </a:r>
            <a:r>
              <a:rPr lang="en-US" altLang="zh-CN" dirty="0"/>
              <a:t>2</a:t>
            </a:r>
            <a:r>
              <a:rPr lang="en-US" dirty="0"/>
              <a:t>)</a:t>
            </a:r>
            <a:r>
              <a:rPr lang="zh-CN" altLang="en-US" dirty="0"/>
              <a:t>：</a:t>
            </a:r>
            <a:r>
              <a:rPr lang="en-US" altLang="zh-CN" dirty="0"/>
              <a:t>Local Air Quality</a:t>
            </a:r>
            <a:endParaRPr lang="en-US" dirty="0"/>
          </a:p>
        </p:txBody>
      </p:sp>
      <p:sp>
        <p:nvSpPr>
          <p:cNvPr id="25" name="Title 1"/>
          <p:cNvSpPr txBox="1">
            <a:spLocks/>
          </p:cNvSpPr>
          <p:nvPr/>
        </p:nvSpPr>
        <p:spPr>
          <a:xfrm>
            <a:off x="76200" y="1676400"/>
            <a:ext cx="8991600" cy="838200"/>
          </a:xfrm>
          <a:prstGeom prst="rect">
            <a:avLst/>
          </a:prstGeom>
          <a:solidFill>
            <a:schemeClr val="bg1"/>
          </a:solidFill>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US" dirty="0"/>
          </a:p>
        </p:txBody>
      </p:sp>
      <p:sp>
        <p:nvSpPr>
          <p:cNvPr id="29" name="Rectangle 28"/>
          <p:cNvSpPr/>
          <p:nvPr/>
        </p:nvSpPr>
        <p:spPr>
          <a:xfrm>
            <a:off x="226751" y="2967335"/>
            <a:ext cx="8769081" cy="923330"/>
          </a:xfrm>
          <a:prstGeom prst="rect">
            <a:avLst/>
          </a:prstGeom>
          <a:noFill/>
        </p:spPr>
        <p:txBody>
          <a:bodyPr wrap="square" lIns="91440" tIns="45720" rIns="91440" bIns="45720">
            <a:spAutoFit/>
          </a:bodyPr>
          <a:lstStyle/>
          <a:p>
            <a:pPr algn="ctr"/>
            <a:endParaRPr lang="en-US" sz="5400" b="1" cap="none" spc="0" dirty="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endParaRPr>
          </a:p>
        </p:txBody>
      </p:sp>
      <p:sp>
        <p:nvSpPr>
          <p:cNvPr id="20" name="TextBox 19">
            <a:extLst>
              <a:ext uri="{FF2B5EF4-FFF2-40B4-BE49-F238E27FC236}">
                <a16:creationId xmlns:a16="http://schemas.microsoft.com/office/drawing/2014/main" id="{2D485C07-C92F-4D18-B788-8FD06658EA7D}"/>
              </a:ext>
            </a:extLst>
          </p:cNvPr>
          <p:cNvSpPr txBox="1"/>
          <p:nvPr/>
        </p:nvSpPr>
        <p:spPr>
          <a:xfrm>
            <a:off x="3584089" y="1964015"/>
            <a:ext cx="5562600" cy="369332"/>
          </a:xfrm>
          <a:prstGeom prst="rect">
            <a:avLst/>
          </a:prstGeom>
          <a:noFill/>
        </p:spPr>
        <p:txBody>
          <a:bodyPr wrap="square" rtlCol="0">
            <a:spAutoFit/>
          </a:bodyPr>
          <a:lstStyle/>
          <a:p>
            <a:r>
              <a:rPr lang="en-US" dirty="0"/>
              <a:t>Home   </a:t>
            </a:r>
            <a:r>
              <a:rPr lang="en-US" altLang="zh-CN" b="1" dirty="0">
                <a:solidFill>
                  <a:srgbClr val="00B050"/>
                </a:solidFill>
              </a:rPr>
              <a:t>Data </a:t>
            </a:r>
            <a:r>
              <a:rPr lang="en-US" dirty="0"/>
              <a:t>   </a:t>
            </a:r>
            <a:r>
              <a:rPr lang="en-US" altLang="zh-CN" dirty="0"/>
              <a:t>Products</a:t>
            </a:r>
            <a:r>
              <a:rPr lang="en-US" dirty="0"/>
              <a:t>   News   About Us  Contact Us</a:t>
            </a:r>
          </a:p>
        </p:txBody>
      </p:sp>
      <p:pic>
        <p:nvPicPr>
          <p:cNvPr id="6" name="Picture 5">
            <a:extLst>
              <a:ext uri="{FF2B5EF4-FFF2-40B4-BE49-F238E27FC236}">
                <a16:creationId xmlns:a16="http://schemas.microsoft.com/office/drawing/2014/main" id="{C3AA6F41-5799-4B06-8E2E-FB9D9110582E}"/>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72045" y="1710861"/>
            <a:ext cx="914400" cy="675575"/>
          </a:xfrm>
          <a:prstGeom prst="rect">
            <a:avLst/>
          </a:prstGeom>
        </p:spPr>
      </p:pic>
      <p:pic>
        <p:nvPicPr>
          <p:cNvPr id="15" name="Picture 14">
            <a:extLst>
              <a:ext uri="{FF2B5EF4-FFF2-40B4-BE49-F238E27FC236}">
                <a16:creationId xmlns:a16="http://schemas.microsoft.com/office/drawing/2014/main" id="{4F4E369F-C903-4D9E-B686-73E08AAAC4E7}"/>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7696200" y="5867400"/>
            <a:ext cx="914400" cy="675575"/>
          </a:xfrm>
          <a:prstGeom prst="rect">
            <a:avLst/>
          </a:prstGeom>
        </p:spPr>
      </p:pic>
      <p:pic>
        <p:nvPicPr>
          <p:cNvPr id="7" name="Picture 6">
            <a:extLst>
              <a:ext uri="{FF2B5EF4-FFF2-40B4-BE49-F238E27FC236}">
                <a16:creationId xmlns:a16="http://schemas.microsoft.com/office/drawing/2014/main" id="{19694CA7-A274-479A-92A7-51346BF3FD3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114800" y="2333347"/>
            <a:ext cx="1292949" cy="6858000"/>
          </a:xfrm>
          <a:prstGeom prst="rect">
            <a:avLst/>
          </a:prstGeom>
        </p:spPr>
      </p:pic>
      <p:sp>
        <p:nvSpPr>
          <p:cNvPr id="21" name="Rounded Rectangular Callout 16">
            <a:extLst>
              <a:ext uri="{FF2B5EF4-FFF2-40B4-BE49-F238E27FC236}">
                <a16:creationId xmlns:a16="http://schemas.microsoft.com/office/drawing/2014/main" id="{57B5BF11-B31B-4FF3-9E88-ACE1075E919F}"/>
              </a:ext>
            </a:extLst>
          </p:cNvPr>
          <p:cNvSpPr/>
          <p:nvPr/>
        </p:nvSpPr>
        <p:spPr>
          <a:xfrm>
            <a:off x="8024813" y="2620962"/>
            <a:ext cx="3810001" cy="2636838"/>
          </a:xfrm>
          <a:prstGeom prst="wedgeRoundRectCallout">
            <a:avLst>
              <a:gd name="adj1" fmla="val -124006"/>
              <a:gd name="adj2" fmla="val -37335"/>
              <a:gd name="adj3" fmla="val 16667"/>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rgbClr val="C00000"/>
                </a:solidFill>
              </a:rPr>
              <a:t>详细展示所选地方的信息；需要重新进行排版</a:t>
            </a:r>
            <a:endParaRPr lang="en-US" altLang="zh-CN" b="1" dirty="0">
              <a:solidFill>
                <a:srgbClr val="C00000"/>
              </a:solidFill>
            </a:endParaRPr>
          </a:p>
          <a:p>
            <a:pPr algn="ctr"/>
            <a:endParaRPr lang="en-US" b="1" dirty="0">
              <a:solidFill>
                <a:srgbClr val="C00000"/>
              </a:solidFill>
            </a:endParaRPr>
          </a:p>
          <a:p>
            <a:pPr algn="ctr"/>
            <a:r>
              <a:rPr lang="zh-CN" altLang="en-US" b="1" dirty="0">
                <a:solidFill>
                  <a:srgbClr val="C00000"/>
                </a:solidFill>
              </a:rPr>
              <a:t>需要在最后提供一个：</a:t>
            </a:r>
            <a:r>
              <a:rPr lang="en-US" altLang="zh-CN" b="1" dirty="0">
                <a:solidFill>
                  <a:srgbClr val="C00000"/>
                </a:solidFill>
              </a:rPr>
              <a:t>DOWNLOAD</a:t>
            </a:r>
            <a:r>
              <a:rPr lang="zh-CN" altLang="en-US" b="1" dirty="0">
                <a:solidFill>
                  <a:srgbClr val="C00000"/>
                </a:solidFill>
              </a:rPr>
              <a:t>的按钮，提供数据下载服务</a:t>
            </a:r>
            <a:endParaRPr lang="en-US" dirty="0">
              <a:solidFill>
                <a:schemeClr val="tx1"/>
              </a:solidFill>
            </a:endParaRPr>
          </a:p>
        </p:txBody>
      </p:sp>
    </p:spTree>
    <p:extLst>
      <p:ext uri="{BB962C8B-B14F-4D97-AF65-F5344CB8AC3E}">
        <p14:creationId xmlns:p14="http://schemas.microsoft.com/office/powerpoint/2010/main" val="29776486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9144000" cy="1219200"/>
          </a:xfrm>
          <a:noFill/>
        </p:spPr>
        <p:txBody>
          <a:bodyPr/>
          <a:lstStyle/>
          <a:p>
            <a:r>
              <a:rPr lang="en-US" dirty="0"/>
              <a:t>DATA (</a:t>
            </a:r>
            <a:r>
              <a:rPr lang="en-US" altLang="zh-CN" dirty="0"/>
              <a:t>3</a:t>
            </a:r>
            <a:r>
              <a:rPr lang="en-US" dirty="0"/>
              <a:t>)</a:t>
            </a:r>
            <a:r>
              <a:rPr lang="zh-CN" altLang="en-US" dirty="0"/>
              <a:t>：</a:t>
            </a:r>
            <a:r>
              <a:rPr lang="en-US" altLang="zh-CN" dirty="0"/>
              <a:t>Data Download</a:t>
            </a:r>
            <a:endParaRPr lang="en-US" dirty="0"/>
          </a:p>
        </p:txBody>
      </p:sp>
      <p:sp>
        <p:nvSpPr>
          <p:cNvPr id="25" name="Title 1"/>
          <p:cNvSpPr txBox="1">
            <a:spLocks/>
          </p:cNvSpPr>
          <p:nvPr/>
        </p:nvSpPr>
        <p:spPr>
          <a:xfrm>
            <a:off x="76200" y="1676400"/>
            <a:ext cx="8991600" cy="838200"/>
          </a:xfrm>
          <a:prstGeom prst="rect">
            <a:avLst/>
          </a:prstGeom>
          <a:solidFill>
            <a:schemeClr val="bg1"/>
          </a:solidFill>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US" dirty="0"/>
          </a:p>
        </p:txBody>
      </p:sp>
      <p:sp>
        <p:nvSpPr>
          <p:cNvPr id="29" name="Rectangle 28"/>
          <p:cNvSpPr/>
          <p:nvPr/>
        </p:nvSpPr>
        <p:spPr>
          <a:xfrm>
            <a:off x="226751" y="2967335"/>
            <a:ext cx="8769081" cy="923330"/>
          </a:xfrm>
          <a:prstGeom prst="rect">
            <a:avLst/>
          </a:prstGeom>
          <a:noFill/>
        </p:spPr>
        <p:txBody>
          <a:bodyPr wrap="square" lIns="91440" tIns="45720" rIns="91440" bIns="45720">
            <a:spAutoFit/>
          </a:bodyPr>
          <a:lstStyle/>
          <a:p>
            <a:pPr algn="ctr"/>
            <a:endParaRPr lang="en-US" sz="5400" b="1" cap="none" spc="0" dirty="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endParaRPr>
          </a:p>
        </p:txBody>
      </p:sp>
      <p:sp>
        <p:nvSpPr>
          <p:cNvPr id="20" name="TextBox 19">
            <a:extLst>
              <a:ext uri="{FF2B5EF4-FFF2-40B4-BE49-F238E27FC236}">
                <a16:creationId xmlns:a16="http://schemas.microsoft.com/office/drawing/2014/main" id="{2D485C07-C92F-4D18-B788-8FD06658EA7D}"/>
              </a:ext>
            </a:extLst>
          </p:cNvPr>
          <p:cNvSpPr txBox="1"/>
          <p:nvPr/>
        </p:nvSpPr>
        <p:spPr>
          <a:xfrm>
            <a:off x="3584089" y="1964015"/>
            <a:ext cx="5562600" cy="369332"/>
          </a:xfrm>
          <a:prstGeom prst="rect">
            <a:avLst/>
          </a:prstGeom>
          <a:noFill/>
        </p:spPr>
        <p:txBody>
          <a:bodyPr wrap="square" rtlCol="0">
            <a:spAutoFit/>
          </a:bodyPr>
          <a:lstStyle/>
          <a:p>
            <a:r>
              <a:rPr lang="en-US" dirty="0"/>
              <a:t>Home   </a:t>
            </a:r>
            <a:r>
              <a:rPr lang="en-US" altLang="zh-CN" b="1" dirty="0">
                <a:solidFill>
                  <a:srgbClr val="00B050"/>
                </a:solidFill>
              </a:rPr>
              <a:t>Data </a:t>
            </a:r>
            <a:r>
              <a:rPr lang="en-US" dirty="0"/>
              <a:t>   </a:t>
            </a:r>
            <a:r>
              <a:rPr lang="en-US" altLang="zh-CN" dirty="0"/>
              <a:t>Products</a:t>
            </a:r>
            <a:r>
              <a:rPr lang="en-US" dirty="0"/>
              <a:t>   News   About Us  Contact Us</a:t>
            </a:r>
          </a:p>
        </p:txBody>
      </p:sp>
      <p:pic>
        <p:nvPicPr>
          <p:cNvPr id="6" name="Picture 5">
            <a:extLst>
              <a:ext uri="{FF2B5EF4-FFF2-40B4-BE49-F238E27FC236}">
                <a16:creationId xmlns:a16="http://schemas.microsoft.com/office/drawing/2014/main" id="{C3AA6F41-5799-4B06-8E2E-FB9D9110582E}"/>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72045" y="1710861"/>
            <a:ext cx="914400" cy="675575"/>
          </a:xfrm>
          <a:prstGeom prst="rect">
            <a:avLst/>
          </a:prstGeom>
        </p:spPr>
      </p:pic>
      <p:pic>
        <p:nvPicPr>
          <p:cNvPr id="10" name="Picture 9">
            <a:extLst>
              <a:ext uri="{FF2B5EF4-FFF2-40B4-BE49-F238E27FC236}">
                <a16:creationId xmlns:a16="http://schemas.microsoft.com/office/drawing/2014/main" id="{FB56C138-4DE9-4DE5-84E0-307B0BFEE071}"/>
              </a:ext>
            </a:extLst>
          </p:cNvPr>
          <p:cNvPicPr>
            <a:picLocks noChangeAspect="1"/>
          </p:cNvPicPr>
          <p:nvPr/>
        </p:nvPicPr>
        <p:blipFill rotWithShape="1">
          <a:blip r:embed="rId4">
            <a:extLst>
              <a:ext uri="{28A0092B-C50C-407E-A947-70E740481C1C}">
                <a14:useLocalDpi xmlns:a14="http://schemas.microsoft.com/office/drawing/2010/main" val="0"/>
              </a:ext>
            </a:extLst>
          </a:blip>
          <a:srcRect t="20000" b="24444"/>
          <a:stretch/>
        </p:blipFill>
        <p:spPr>
          <a:xfrm>
            <a:off x="226751" y="3229365"/>
            <a:ext cx="8688649" cy="3522850"/>
          </a:xfrm>
          <a:prstGeom prst="rect">
            <a:avLst/>
          </a:prstGeom>
        </p:spPr>
      </p:pic>
      <p:pic>
        <p:nvPicPr>
          <p:cNvPr id="11" name="Picture 10">
            <a:extLst>
              <a:ext uri="{FF2B5EF4-FFF2-40B4-BE49-F238E27FC236}">
                <a16:creationId xmlns:a16="http://schemas.microsoft.com/office/drawing/2014/main" id="{610790C9-FD55-4028-B1C7-F248F4434FF1}"/>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7696200" y="5867400"/>
            <a:ext cx="914400" cy="675575"/>
          </a:xfrm>
          <a:prstGeom prst="rect">
            <a:avLst/>
          </a:prstGeom>
        </p:spPr>
      </p:pic>
      <p:pic>
        <p:nvPicPr>
          <p:cNvPr id="13" name="Picture 12">
            <a:extLst>
              <a:ext uri="{FF2B5EF4-FFF2-40B4-BE49-F238E27FC236}">
                <a16:creationId xmlns:a16="http://schemas.microsoft.com/office/drawing/2014/main" id="{6F80B479-0123-4230-B247-5E5757BDA8CA}"/>
              </a:ext>
            </a:extLst>
          </p:cNvPr>
          <p:cNvPicPr/>
          <p:nvPr/>
        </p:nvPicPr>
        <p:blipFill rotWithShape="1">
          <a:blip r:embed="rId5"/>
          <a:srcRect l="53219" t="33097" r="6972" b="54752"/>
          <a:stretch/>
        </p:blipFill>
        <p:spPr bwMode="auto">
          <a:xfrm>
            <a:off x="213304" y="2420897"/>
            <a:ext cx="8580176" cy="777874"/>
          </a:xfrm>
          <a:prstGeom prst="rect">
            <a:avLst/>
          </a:prstGeom>
          <a:ln>
            <a:noFill/>
          </a:ln>
          <a:extLst>
            <a:ext uri="{53640926-AAD7-44D8-BBD7-CCE9431645EC}">
              <a14:shadowObscured xmlns:a14="http://schemas.microsoft.com/office/drawing/2010/main"/>
            </a:ext>
          </a:extLst>
        </p:spPr>
      </p:pic>
      <p:pic>
        <p:nvPicPr>
          <p:cNvPr id="14" name="Picture 2">
            <a:extLst>
              <a:ext uri="{FF2B5EF4-FFF2-40B4-BE49-F238E27FC236}">
                <a16:creationId xmlns:a16="http://schemas.microsoft.com/office/drawing/2014/main" id="{A99639CB-45E1-46AE-8535-273E59575056}"/>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85949" t="6629" r="7025" b="90985"/>
          <a:stretch/>
        </p:blipFill>
        <p:spPr bwMode="auto">
          <a:xfrm>
            <a:off x="3878358" y="2530495"/>
            <a:ext cx="1442679" cy="27558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6" name="Rounded Rectangle 26">
            <a:extLst>
              <a:ext uri="{FF2B5EF4-FFF2-40B4-BE49-F238E27FC236}">
                <a16:creationId xmlns:a16="http://schemas.microsoft.com/office/drawing/2014/main" id="{45D5186C-A087-4B10-B1A7-70AA75A09668}"/>
              </a:ext>
            </a:extLst>
          </p:cNvPr>
          <p:cNvSpPr/>
          <p:nvPr/>
        </p:nvSpPr>
        <p:spPr>
          <a:xfrm>
            <a:off x="2275469" y="2520708"/>
            <a:ext cx="1752600" cy="285372"/>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solidFill>
                  <a:schemeClr val="tx1"/>
                </a:solidFill>
              </a:rPr>
              <a:t>Please select Data Location:</a:t>
            </a:r>
          </a:p>
        </p:txBody>
      </p:sp>
      <p:sp>
        <p:nvSpPr>
          <p:cNvPr id="3" name="TextBox 2">
            <a:extLst>
              <a:ext uri="{FF2B5EF4-FFF2-40B4-BE49-F238E27FC236}">
                <a16:creationId xmlns:a16="http://schemas.microsoft.com/office/drawing/2014/main" id="{8816CEE9-4914-48C5-815D-D9CA39526676}"/>
              </a:ext>
            </a:extLst>
          </p:cNvPr>
          <p:cNvSpPr txBox="1"/>
          <p:nvPr/>
        </p:nvSpPr>
        <p:spPr>
          <a:xfrm>
            <a:off x="4041516" y="2536608"/>
            <a:ext cx="946857" cy="261610"/>
          </a:xfrm>
          <a:prstGeom prst="rect">
            <a:avLst/>
          </a:prstGeom>
          <a:solidFill>
            <a:schemeClr val="bg1"/>
          </a:solidFill>
        </p:spPr>
        <p:txBody>
          <a:bodyPr wrap="square" rtlCol="0">
            <a:spAutoFit/>
          </a:bodyPr>
          <a:lstStyle/>
          <a:p>
            <a:r>
              <a:rPr lang="en-US" sz="1100" dirty="0"/>
              <a:t>Beijing 03</a:t>
            </a:r>
          </a:p>
        </p:txBody>
      </p:sp>
      <p:sp>
        <p:nvSpPr>
          <p:cNvPr id="18" name="Rounded Rectangle 26">
            <a:extLst>
              <a:ext uri="{FF2B5EF4-FFF2-40B4-BE49-F238E27FC236}">
                <a16:creationId xmlns:a16="http://schemas.microsoft.com/office/drawing/2014/main" id="{15BE875D-0CDD-455F-8672-4FB226C1BC8B}"/>
              </a:ext>
            </a:extLst>
          </p:cNvPr>
          <p:cNvSpPr/>
          <p:nvPr/>
        </p:nvSpPr>
        <p:spPr>
          <a:xfrm>
            <a:off x="2288916" y="2885768"/>
            <a:ext cx="1752600" cy="285372"/>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a:solidFill>
                  <a:schemeClr val="tx1"/>
                </a:solidFill>
              </a:rPr>
              <a:t>Start Time</a:t>
            </a:r>
            <a:r>
              <a:rPr lang="en-US" sz="1000" b="1" dirty="0">
                <a:solidFill>
                  <a:schemeClr val="tx1"/>
                </a:solidFill>
              </a:rPr>
              <a:t>:</a:t>
            </a:r>
          </a:p>
        </p:txBody>
      </p:sp>
      <p:sp>
        <p:nvSpPr>
          <p:cNvPr id="19" name="TextBox 18">
            <a:extLst>
              <a:ext uri="{FF2B5EF4-FFF2-40B4-BE49-F238E27FC236}">
                <a16:creationId xmlns:a16="http://schemas.microsoft.com/office/drawing/2014/main" id="{77FE72C9-E4C9-4007-9A6F-223A3659A013}"/>
              </a:ext>
            </a:extLst>
          </p:cNvPr>
          <p:cNvSpPr txBox="1"/>
          <p:nvPr/>
        </p:nvSpPr>
        <p:spPr>
          <a:xfrm>
            <a:off x="4097646" y="2909530"/>
            <a:ext cx="946857" cy="261610"/>
          </a:xfrm>
          <a:prstGeom prst="rect">
            <a:avLst/>
          </a:prstGeom>
          <a:solidFill>
            <a:schemeClr val="bg1"/>
          </a:solidFill>
          <a:ln>
            <a:solidFill>
              <a:schemeClr val="accent1">
                <a:shade val="50000"/>
              </a:schemeClr>
            </a:solidFill>
          </a:ln>
        </p:spPr>
        <p:txBody>
          <a:bodyPr wrap="square" rtlCol="0">
            <a:spAutoFit/>
          </a:bodyPr>
          <a:lstStyle/>
          <a:p>
            <a:r>
              <a:rPr lang="en-US" sz="1100" dirty="0"/>
              <a:t>8:00 AM</a:t>
            </a:r>
          </a:p>
        </p:txBody>
      </p:sp>
      <p:sp>
        <p:nvSpPr>
          <p:cNvPr id="22" name="Rounded Rectangle 26">
            <a:extLst>
              <a:ext uri="{FF2B5EF4-FFF2-40B4-BE49-F238E27FC236}">
                <a16:creationId xmlns:a16="http://schemas.microsoft.com/office/drawing/2014/main" id="{41E16211-3A43-49A0-886D-01FAEC6E8E9D}"/>
              </a:ext>
            </a:extLst>
          </p:cNvPr>
          <p:cNvSpPr/>
          <p:nvPr/>
        </p:nvSpPr>
        <p:spPr>
          <a:xfrm>
            <a:off x="2309296" y="3205183"/>
            <a:ext cx="1752600" cy="285372"/>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a:solidFill>
                  <a:schemeClr val="tx1"/>
                </a:solidFill>
              </a:rPr>
              <a:t>End Time</a:t>
            </a:r>
            <a:r>
              <a:rPr lang="en-US" sz="1000" b="1" dirty="0">
                <a:solidFill>
                  <a:schemeClr val="tx1"/>
                </a:solidFill>
              </a:rPr>
              <a:t>:</a:t>
            </a:r>
          </a:p>
        </p:txBody>
      </p:sp>
      <p:sp>
        <p:nvSpPr>
          <p:cNvPr id="23" name="TextBox 22">
            <a:extLst>
              <a:ext uri="{FF2B5EF4-FFF2-40B4-BE49-F238E27FC236}">
                <a16:creationId xmlns:a16="http://schemas.microsoft.com/office/drawing/2014/main" id="{0FEA076B-2710-49AD-BDAA-22190ABEFFBC}"/>
              </a:ext>
            </a:extLst>
          </p:cNvPr>
          <p:cNvSpPr txBox="1"/>
          <p:nvPr/>
        </p:nvSpPr>
        <p:spPr>
          <a:xfrm>
            <a:off x="4114800" y="3228945"/>
            <a:ext cx="946857" cy="261610"/>
          </a:xfrm>
          <a:prstGeom prst="rect">
            <a:avLst/>
          </a:prstGeom>
          <a:solidFill>
            <a:schemeClr val="bg1"/>
          </a:solidFill>
          <a:ln>
            <a:solidFill>
              <a:schemeClr val="accent1">
                <a:shade val="50000"/>
              </a:schemeClr>
            </a:solidFill>
          </a:ln>
        </p:spPr>
        <p:txBody>
          <a:bodyPr wrap="square" rtlCol="0">
            <a:spAutoFit/>
          </a:bodyPr>
          <a:lstStyle/>
          <a:p>
            <a:r>
              <a:rPr lang="en-US" altLang="zh-CN" sz="1100" dirty="0"/>
              <a:t>11</a:t>
            </a:r>
            <a:r>
              <a:rPr lang="en-US" sz="1100" dirty="0"/>
              <a:t>:00 AM</a:t>
            </a:r>
          </a:p>
        </p:txBody>
      </p:sp>
      <p:sp>
        <p:nvSpPr>
          <p:cNvPr id="24" name="Rounded Rectangular Callout 16">
            <a:extLst>
              <a:ext uri="{FF2B5EF4-FFF2-40B4-BE49-F238E27FC236}">
                <a16:creationId xmlns:a16="http://schemas.microsoft.com/office/drawing/2014/main" id="{BA285CA1-1AC2-4466-BE3D-0BBF7B861299}"/>
              </a:ext>
            </a:extLst>
          </p:cNvPr>
          <p:cNvSpPr/>
          <p:nvPr/>
        </p:nvSpPr>
        <p:spPr>
          <a:xfrm>
            <a:off x="8491368" y="2148681"/>
            <a:ext cx="3810001" cy="2161401"/>
          </a:xfrm>
          <a:prstGeom prst="wedgeRoundRectCallout">
            <a:avLst>
              <a:gd name="adj1" fmla="val -140459"/>
              <a:gd name="adj2" fmla="val -12414"/>
              <a:gd name="adj3" fmla="val 16667"/>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rgbClr val="C00000"/>
                </a:solidFill>
              </a:rPr>
              <a:t>出现数据点的下来菜单；</a:t>
            </a:r>
            <a:endParaRPr lang="en-US" altLang="zh-CN" b="1" dirty="0">
              <a:solidFill>
                <a:srgbClr val="C00000"/>
              </a:solidFill>
            </a:endParaRPr>
          </a:p>
          <a:p>
            <a:pPr algn="ctr"/>
            <a:endParaRPr lang="en-US" dirty="0">
              <a:solidFill>
                <a:schemeClr val="tx1"/>
              </a:solidFill>
            </a:endParaRPr>
          </a:p>
          <a:p>
            <a:pPr algn="ctr"/>
            <a:r>
              <a:rPr lang="zh-CN" altLang="en-US" b="1" dirty="0">
                <a:solidFill>
                  <a:srgbClr val="C00000"/>
                </a:solidFill>
              </a:rPr>
              <a:t>同时运行直接在地图上点击数据点</a:t>
            </a:r>
            <a:endParaRPr lang="en-US" altLang="zh-CN" b="1" dirty="0">
              <a:solidFill>
                <a:srgbClr val="C00000"/>
              </a:solidFill>
            </a:endParaRPr>
          </a:p>
          <a:p>
            <a:pPr algn="ctr"/>
            <a:endParaRPr lang="en-US" altLang="zh-CN" b="1" dirty="0">
              <a:solidFill>
                <a:srgbClr val="C00000"/>
              </a:solidFill>
            </a:endParaRPr>
          </a:p>
          <a:p>
            <a:pPr algn="ctr"/>
            <a:r>
              <a:rPr lang="zh-CN" altLang="en-US" b="1" dirty="0">
                <a:solidFill>
                  <a:srgbClr val="C00000"/>
                </a:solidFill>
              </a:rPr>
              <a:t>同时提供时间的选择</a:t>
            </a:r>
            <a:endParaRPr lang="en-US" b="1" dirty="0">
              <a:solidFill>
                <a:srgbClr val="C00000"/>
              </a:solidFill>
            </a:endParaRPr>
          </a:p>
        </p:txBody>
      </p:sp>
    </p:spTree>
    <p:extLst>
      <p:ext uri="{BB962C8B-B14F-4D97-AF65-F5344CB8AC3E}">
        <p14:creationId xmlns:p14="http://schemas.microsoft.com/office/powerpoint/2010/main" val="31406067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9144000" cy="1219200"/>
          </a:xfrm>
          <a:noFill/>
        </p:spPr>
        <p:txBody>
          <a:bodyPr/>
          <a:lstStyle/>
          <a:p>
            <a:r>
              <a:rPr lang="en-US" dirty="0"/>
              <a:t>DATA (</a:t>
            </a:r>
            <a:r>
              <a:rPr lang="en-US" altLang="zh-CN" dirty="0"/>
              <a:t>4</a:t>
            </a:r>
            <a:r>
              <a:rPr lang="en-US" dirty="0"/>
              <a:t>)</a:t>
            </a:r>
            <a:r>
              <a:rPr lang="zh-CN" altLang="en-US" dirty="0"/>
              <a:t>：</a:t>
            </a:r>
            <a:r>
              <a:rPr lang="en-US" altLang="zh-CN" dirty="0"/>
              <a:t>Data Upload</a:t>
            </a:r>
            <a:endParaRPr lang="en-US" dirty="0"/>
          </a:p>
        </p:txBody>
      </p:sp>
      <p:sp>
        <p:nvSpPr>
          <p:cNvPr id="25" name="Title 1"/>
          <p:cNvSpPr txBox="1">
            <a:spLocks/>
          </p:cNvSpPr>
          <p:nvPr/>
        </p:nvSpPr>
        <p:spPr>
          <a:xfrm>
            <a:off x="76200" y="1676400"/>
            <a:ext cx="8991600" cy="838200"/>
          </a:xfrm>
          <a:prstGeom prst="rect">
            <a:avLst/>
          </a:prstGeom>
          <a:solidFill>
            <a:schemeClr val="bg1"/>
          </a:solidFill>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US" dirty="0"/>
          </a:p>
        </p:txBody>
      </p:sp>
      <p:sp>
        <p:nvSpPr>
          <p:cNvPr id="29" name="Rectangle 28"/>
          <p:cNvSpPr/>
          <p:nvPr/>
        </p:nvSpPr>
        <p:spPr>
          <a:xfrm>
            <a:off x="226751" y="2967335"/>
            <a:ext cx="8769081" cy="923330"/>
          </a:xfrm>
          <a:prstGeom prst="rect">
            <a:avLst/>
          </a:prstGeom>
          <a:noFill/>
        </p:spPr>
        <p:txBody>
          <a:bodyPr wrap="square" lIns="91440" tIns="45720" rIns="91440" bIns="45720">
            <a:spAutoFit/>
          </a:bodyPr>
          <a:lstStyle/>
          <a:p>
            <a:pPr algn="ctr"/>
            <a:endParaRPr lang="en-US" sz="5400" b="1" cap="none" spc="0" dirty="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endParaRPr>
          </a:p>
        </p:txBody>
      </p:sp>
      <p:sp>
        <p:nvSpPr>
          <p:cNvPr id="20" name="TextBox 19">
            <a:extLst>
              <a:ext uri="{FF2B5EF4-FFF2-40B4-BE49-F238E27FC236}">
                <a16:creationId xmlns:a16="http://schemas.microsoft.com/office/drawing/2014/main" id="{2D485C07-C92F-4D18-B788-8FD06658EA7D}"/>
              </a:ext>
            </a:extLst>
          </p:cNvPr>
          <p:cNvSpPr txBox="1"/>
          <p:nvPr/>
        </p:nvSpPr>
        <p:spPr>
          <a:xfrm>
            <a:off x="3584089" y="1964015"/>
            <a:ext cx="5562600" cy="369332"/>
          </a:xfrm>
          <a:prstGeom prst="rect">
            <a:avLst/>
          </a:prstGeom>
          <a:noFill/>
        </p:spPr>
        <p:txBody>
          <a:bodyPr wrap="square" rtlCol="0">
            <a:spAutoFit/>
          </a:bodyPr>
          <a:lstStyle/>
          <a:p>
            <a:r>
              <a:rPr lang="en-US" dirty="0"/>
              <a:t>Home   </a:t>
            </a:r>
            <a:r>
              <a:rPr lang="en-US" altLang="zh-CN" b="1" dirty="0">
                <a:solidFill>
                  <a:srgbClr val="00B050"/>
                </a:solidFill>
              </a:rPr>
              <a:t>Data </a:t>
            </a:r>
            <a:r>
              <a:rPr lang="en-US" dirty="0"/>
              <a:t>   </a:t>
            </a:r>
            <a:r>
              <a:rPr lang="en-US" altLang="zh-CN" dirty="0"/>
              <a:t>Products</a:t>
            </a:r>
            <a:r>
              <a:rPr lang="en-US" dirty="0"/>
              <a:t>   News   About Us  Contact Us</a:t>
            </a:r>
          </a:p>
        </p:txBody>
      </p:sp>
      <p:pic>
        <p:nvPicPr>
          <p:cNvPr id="6" name="Picture 5">
            <a:extLst>
              <a:ext uri="{FF2B5EF4-FFF2-40B4-BE49-F238E27FC236}">
                <a16:creationId xmlns:a16="http://schemas.microsoft.com/office/drawing/2014/main" id="{C3AA6F41-5799-4B06-8E2E-FB9D9110582E}"/>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72045" y="1710861"/>
            <a:ext cx="914400" cy="675575"/>
          </a:xfrm>
          <a:prstGeom prst="rect">
            <a:avLst/>
          </a:prstGeom>
        </p:spPr>
      </p:pic>
      <p:pic>
        <p:nvPicPr>
          <p:cNvPr id="10" name="Picture 9">
            <a:extLst>
              <a:ext uri="{FF2B5EF4-FFF2-40B4-BE49-F238E27FC236}">
                <a16:creationId xmlns:a16="http://schemas.microsoft.com/office/drawing/2014/main" id="{FB56C138-4DE9-4DE5-84E0-307B0BFEE071}"/>
              </a:ext>
            </a:extLst>
          </p:cNvPr>
          <p:cNvPicPr>
            <a:picLocks noChangeAspect="1"/>
          </p:cNvPicPr>
          <p:nvPr/>
        </p:nvPicPr>
        <p:blipFill rotWithShape="1">
          <a:blip r:embed="rId4">
            <a:extLst>
              <a:ext uri="{28A0092B-C50C-407E-A947-70E740481C1C}">
                <a14:useLocalDpi xmlns:a14="http://schemas.microsoft.com/office/drawing/2010/main" val="0"/>
              </a:ext>
            </a:extLst>
          </a:blip>
          <a:srcRect t="20000" b="24444"/>
          <a:stretch/>
        </p:blipFill>
        <p:spPr>
          <a:xfrm>
            <a:off x="226751" y="2549061"/>
            <a:ext cx="8688649" cy="4203154"/>
          </a:xfrm>
          <a:prstGeom prst="rect">
            <a:avLst/>
          </a:prstGeom>
        </p:spPr>
      </p:pic>
      <p:pic>
        <p:nvPicPr>
          <p:cNvPr id="11" name="Picture 10">
            <a:extLst>
              <a:ext uri="{FF2B5EF4-FFF2-40B4-BE49-F238E27FC236}">
                <a16:creationId xmlns:a16="http://schemas.microsoft.com/office/drawing/2014/main" id="{610790C9-FD55-4028-B1C7-F248F4434FF1}"/>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7696200" y="5867400"/>
            <a:ext cx="914400" cy="675575"/>
          </a:xfrm>
          <a:prstGeom prst="rect">
            <a:avLst/>
          </a:prstGeom>
        </p:spPr>
      </p:pic>
      <p:sp>
        <p:nvSpPr>
          <p:cNvPr id="24" name="Rounded Rectangular Callout 16">
            <a:extLst>
              <a:ext uri="{FF2B5EF4-FFF2-40B4-BE49-F238E27FC236}">
                <a16:creationId xmlns:a16="http://schemas.microsoft.com/office/drawing/2014/main" id="{BA285CA1-1AC2-4466-BE3D-0BBF7B861299}"/>
              </a:ext>
            </a:extLst>
          </p:cNvPr>
          <p:cNvSpPr/>
          <p:nvPr/>
        </p:nvSpPr>
        <p:spPr>
          <a:xfrm>
            <a:off x="8491368" y="2148681"/>
            <a:ext cx="3810001" cy="2161401"/>
          </a:xfrm>
          <a:prstGeom prst="wedgeRoundRectCallout">
            <a:avLst>
              <a:gd name="adj1" fmla="val -143283"/>
              <a:gd name="adj2" fmla="val 1024"/>
              <a:gd name="adj3" fmla="val 16667"/>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rgbClr val="C00000"/>
                </a:solidFill>
              </a:rPr>
              <a:t>提供直接在地图上点击添加数据采集点的功能</a:t>
            </a:r>
            <a:endParaRPr lang="en-US" b="1" dirty="0">
              <a:solidFill>
                <a:srgbClr val="C00000"/>
              </a:solidFill>
            </a:endParaRPr>
          </a:p>
        </p:txBody>
      </p:sp>
    </p:spTree>
    <p:extLst>
      <p:ext uri="{BB962C8B-B14F-4D97-AF65-F5344CB8AC3E}">
        <p14:creationId xmlns:p14="http://schemas.microsoft.com/office/powerpoint/2010/main" val="34341888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9144000" cy="1219200"/>
          </a:xfrm>
          <a:noFill/>
        </p:spPr>
        <p:txBody>
          <a:bodyPr/>
          <a:lstStyle/>
          <a:p>
            <a:r>
              <a:rPr lang="en-US" altLang="zh-CN" dirty="0"/>
              <a:t>Products</a:t>
            </a:r>
            <a:r>
              <a:rPr lang="en-US" dirty="0"/>
              <a:t> (1)</a:t>
            </a:r>
          </a:p>
        </p:txBody>
      </p:sp>
      <p:sp>
        <p:nvSpPr>
          <p:cNvPr id="25" name="Title 1"/>
          <p:cNvSpPr txBox="1">
            <a:spLocks/>
          </p:cNvSpPr>
          <p:nvPr/>
        </p:nvSpPr>
        <p:spPr>
          <a:xfrm>
            <a:off x="76200" y="1676400"/>
            <a:ext cx="8991600" cy="838200"/>
          </a:xfrm>
          <a:prstGeom prst="rect">
            <a:avLst/>
          </a:prstGeom>
          <a:solidFill>
            <a:schemeClr val="bg1"/>
          </a:solidFill>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US" dirty="0"/>
          </a:p>
        </p:txBody>
      </p:sp>
      <p:sp>
        <p:nvSpPr>
          <p:cNvPr id="29" name="Rectangle 28"/>
          <p:cNvSpPr/>
          <p:nvPr/>
        </p:nvSpPr>
        <p:spPr>
          <a:xfrm>
            <a:off x="226751" y="2967335"/>
            <a:ext cx="8769081" cy="923330"/>
          </a:xfrm>
          <a:prstGeom prst="rect">
            <a:avLst/>
          </a:prstGeom>
          <a:noFill/>
        </p:spPr>
        <p:txBody>
          <a:bodyPr wrap="square" lIns="91440" tIns="45720" rIns="91440" bIns="45720">
            <a:spAutoFit/>
          </a:bodyPr>
          <a:lstStyle/>
          <a:p>
            <a:pPr algn="ctr"/>
            <a:endParaRPr lang="en-US" sz="5400" b="1" cap="none" spc="0" dirty="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endParaRPr>
          </a:p>
        </p:txBody>
      </p:sp>
      <p:sp>
        <p:nvSpPr>
          <p:cNvPr id="20" name="TextBox 19">
            <a:extLst>
              <a:ext uri="{FF2B5EF4-FFF2-40B4-BE49-F238E27FC236}">
                <a16:creationId xmlns:a16="http://schemas.microsoft.com/office/drawing/2014/main" id="{2D485C07-C92F-4D18-B788-8FD06658EA7D}"/>
              </a:ext>
            </a:extLst>
          </p:cNvPr>
          <p:cNvSpPr txBox="1"/>
          <p:nvPr/>
        </p:nvSpPr>
        <p:spPr>
          <a:xfrm>
            <a:off x="3584089" y="1964015"/>
            <a:ext cx="5562600" cy="369332"/>
          </a:xfrm>
          <a:prstGeom prst="rect">
            <a:avLst/>
          </a:prstGeom>
          <a:noFill/>
        </p:spPr>
        <p:txBody>
          <a:bodyPr wrap="square" rtlCol="0">
            <a:spAutoFit/>
          </a:bodyPr>
          <a:lstStyle/>
          <a:p>
            <a:r>
              <a:rPr lang="en-US" dirty="0"/>
              <a:t>Home   </a:t>
            </a:r>
            <a:r>
              <a:rPr lang="en-US" altLang="zh-CN" dirty="0"/>
              <a:t>Data</a:t>
            </a:r>
            <a:r>
              <a:rPr lang="en-US" dirty="0"/>
              <a:t>   </a:t>
            </a:r>
            <a:r>
              <a:rPr lang="en-US" altLang="zh-CN" b="1" dirty="0">
                <a:solidFill>
                  <a:srgbClr val="00B050"/>
                </a:solidFill>
              </a:rPr>
              <a:t>Products</a:t>
            </a:r>
            <a:r>
              <a:rPr lang="en-US" dirty="0"/>
              <a:t>   News   About Us  Contact Us</a:t>
            </a:r>
          </a:p>
        </p:txBody>
      </p:sp>
      <p:pic>
        <p:nvPicPr>
          <p:cNvPr id="6" name="Picture 5">
            <a:extLst>
              <a:ext uri="{FF2B5EF4-FFF2-40B4-BE49-F238E27FC236}">
                <a16:creationId xmlns:a16="http://schemas.microsoft.com/office/drawing/2014/main" id="{C3AA6F41-5799-4B06-8E2E-FB9D9110582E}"/>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72045" y="1710861"/>
            <a:ext cx="914400" cy="675575"/>
          </a:xfrm>
          <a:prstGeom prst="rect">
            <a:avLst/>
          </a:prstGeom>
        </p:spPr>
      </p:pic>
      <p:pic>
        <p:nvPicPr>
          <p:cNvPr id="8" name="Picture 7">
            <a:extLst>
              <a:ext uri="{FF2B5EF4-FFF2-40B4-BE49-F238E27FC236}">
                <a16:creationId xmlns:a16="http://schemas.microsoft.com/office/drawing/2014/main" id="{4CD887A3-14DA-435B-B39C-4F6F5340AA4A}"/>
              </a:ext>
            </a:extLst>
          </p:cNvPr>
          <p:cNvPicPr>
            <a:picLocks noChangeAspect="1"/>
          </p:cNvPicPr>
          <p:nvPr/>
        </p:nvPicPr>
        <p:blipFill rotWithShape="1">
          <a:blip r:embed="rId4">
            <a:extLst>
              <a:ext uri="{28A0092B-C50C-407E-A947-70E740481C1C}">
                <a14:useLocalDpi xmlns:a14="http://schemas.microsoft.com/office/drawing/2010/main" val="0"/>
              </a:ext>
            </a:extLst>
          </a:blip>
          <a:srcRect t="21537" b="5777"/>
          <a:stretch/>
        </p:blipFill>
        <p:spPr>
          <a:xfrm>
            <a:off x="76200" y="2421214"/>
            <a:ext cx="8991600" cy="4359214"/>
          </a:xfrm>
          <a:prstGeom prst="rect">
            <a:avLst/>
          </a:prstGeom>
        </p:spPr>
      </p:pic>
      <p:pic>
        <p:nvPicPr>
          <p:cNvPr id="12" name="Picture 11">
            <a:extLst>
              <a:ext uri="{FF2B5EF4-FFF2-40B4-BE49-F238E27FC236}">
                <a16:creationId xmlns:a16="http://schemas.microsoft.com/office/drawing/2014/main" id="{0543F0F7-D30B-44B6-A670-2A35AE7C0DAB}"/>
              </a:ext>
            </a:extLst>
          </p:cNvPr>
          <p:cNvPicPr>
            <a:picLocks noChangeAspect="1"/>
          </p:cNvPicPr>
          <p:nvPr/>
        </p:nvPicPr>
        <p:blipFill>
          <a:blip r:embed="rId5" cstate="print">
            <a:extLst>
              <a:ext uri="{BEBA8EAE-BF5A-486C-A8C5-ECC9F3942E4B}">
                <a14:imgProps xmlns:a14="http://schemas.microsoft.com/office/drawing/2010/main">
                  <a14:imgLayer r:embed="rId6">
                    <a14:imgEffect>
                      <a14:backgroundRemoval t="3711" b="97266" l="5762" r="94434">
                        <a14:foregroundMark x1="43652" y1="41992" x2="43652" y2="41992"/>
                        <a14:foregroundMark x1="15332" y1="50977" x2="15332" y2="50977"/>
                        <a14:foregroundMark x1="47754" y1="5176" x2="47754" y2="5176"/>
                        <a14:foregroundMark x1="49512" y1="4395" x2="49512" y2="4395"/>
                        <a14:foregroundMark x1="41895" y1="3711" x2="41895" y2="3711"/>
                        <a14:foregroundMark x1="79199" y1="15625" x2="79199" y2="15625"/>
                        <a14:foregroundMark x1="79199" y1="15625" x2="79199" y2="15625"/>
                        <a14:foregroundMark x1="74707" y1="11523" x2="74707" y2="11523"/>
                        <a14:foregroundMark x1="74707" y1="11523" x2="74707" y2="11523"/>
                        <a14:foregroundMark x1="75781" y1="12402" x2="75781" y2="12402"/>
                        <a14:foregroundMark x1="75781" y1="12402" x2="75781" y2="12402"/>
                        <a14:foregroundMark x1="67969" y1="7813" x2="67969" y2="7813"/>
                        <a14:foregroundMark x1="67969" y1="7813" x2="67969" y2="7813"/>
                        <a14:foregroundMark x1="70996" y1="9277" x2="70996" y2="9277"/>
                        <a14:foregroundMark x1="70996" y1="9277" x2="70996" y2="9277"/>
                        <a14:foregroundMark x1="70996" y1="9277" x2="70996" y2="9277"/>
                        <a14:foregroundMark x1="70996" y1="9277" x2="70996" y2="9277"/>
                        <a14:foregroundMark x1="70898" y1="8887" x2="70898" y2="8887"/>
                        <a14:foregroundMark x1="70898" y1="8887" x2="70898" y2="8887"/>
                        <a14:foregroundMark x1="90820" y1="33887" x2="90820" y2="33887"/>
                        <a14:foregroundMark x1="90820" y1="33887" x2="90820" y2="33887"/>
                        <a14:foregroundMark x1="91895" y1="37793" x2="91895" y2="37793"/>
                        <a14:foregroundMark x1="91895" y1="37793" x2="91895" y2="37793"/>
                        <a14:foregroundMark x1="89941" y1="44824" x2="89941" y2="44824"/>
                        <a14:foregroundMark x1="89941" y1="44824" x2="89941" y2="44824"/>
                        <a14:foregroundMark x1="94336" y1="48730" x2="94336" y2="48730"/>
                        <a14:foregroundMark x1="94336" y1="48730" x2="94336" y2="48730"/>
                        <a14:foregroundMark x1="94531" y1="50000" x2="94531" y2="50000"/>
                        <a14:foregroundMark x1="94531" y1="50000" x2="94531" y2="50000"/>
                        <a14:foregroundMark x1="94434" y1="49512" x2="94434" y2="49512"/>
                        <a14:foregroundMark x1="94434" y1="49512" x2="94434" y2="49512"/>
                        <a14:foregroundMark x1="94336" y1="48633" x2="94336" y2="48633"/>
                        <a14:foregroundMark x1="93848" y1="47754" x2="94043" y2="49121"/>
                        <a14:foregroundMark x1="70605" y1="9277" x2="78320" y2="14453"/>
                        <a14:foregroundMark x1="39453" y1="92773" x2="39453" y2="92773"/>
                        <a14:foregroundMark x1="39453" y1="92773" x2="39453" y2="92773"/>
                        <a14:foregroundMark x1="44336" y1="97266" x2="44336" y2="97266"/>
                        <a14:foregroundMark x1="44336" y1="97266" x2="44336" y2="97266"/>
                        <a14:foregroundMark x1="6738" y1="75977" x2="6738" y2="75977"/>
                        <a14:foregroundMark x1="6738" y1="75977" x2="6738" y2="75977"/>
                        <a14:foregroundMark x1="5762" y1="74121" x2="12207" y2="82617"/>
                        <a14:foregroundMark x1="80078" y1="83496" x2="80078" y2="83496"/>
                        <a14:foregroundMark x1="80078" y1="83496" x2="80078" y2="83496"/>
                        <a14:foregroundMark x1="67773" y1="47168" x2="67773" y2="47168"/>
                      </a14:backgroundRemoval>
                    </a14:imgEffect>
                  </a14:imgLayer>
                </a14:imgProps>
              </a:ext>
              <a:ext uri="{28A0092B-C50C-407E-A947-70E740481C1C}">
                <a14:useLocalDpi xmlns:a14="http://schemas.microsoft.com/office/drawing/2010/main" val="0"/>
              </a:ext>
            </a:extLst>
          </a:blip>
          <a:stretch>
            <a:fillRect/>
          </a:stretch>
        </p:blipFill>
        <p:spPr>
          <a:xfrm>
            <a:off x="7387245" y="5257800"/>
            <a:ext cx="1447800" cy="1447800"/>
          </a:xfrm>
          <a:prstGeom prst="rect">
            <a:avLst/>
          </a:prstGeom>
        </p:spPr>
      </p:pic>
      <p:pic>
        <p:nvPicPr>
          <p:cNvPr id="34" name="Picture 33">
            <a:extLst>
              <a:ext uri="{FF2B5EF4-FFF2-40B4-BE49-F238E27FC236}">
                <a16:creationId xmlns:a16="http://schemas.microsoft.com/office/drawing/2014/main" id="{6E2556C2-4E54-4246-8494-D9E35538BFF0}"/>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7991" b="66140" l="30283" r="69384">
                        <a14:foregroundMark x1="42596" y1="39052" x2="42596" y2="39052"/>
                        <a14:foregroundMark x1="46585" y1="28220" x2="46922" y2="27991"/>
                        <a14:foregroundMark x1="44925" y1="29345" x2="45587" y2="28896"/>
                        <a14:foregroundMark x1="33444" y1="59142" x2="33444" y2="59142"/>
                        <a14:foregroundMark x1="30449" y1="59594" x2="30449" y2="59594"/>
                        <a14:foregroundMark x1="30616" y1="66140" x2="30616" y2="66140"/>
                        <a14:foregroundMark x1="38103" y1="62980" x2="38103" y2="62980"/>
                        <a14:foregroundMark x1="43428" y1="62077" x2="43428" y2="62077"/>
                        <a14:foregroundMark x1="51082" y1="62754" x2="51082" y2="62754"/>
                        <a14:foregroundMark x1="57903" y1="62528" x2="57903" y2="62528"/>
                        <a14:foregroundMark x1="64559" y1="61625" x2="64559" y2="61625"/>
                        <a14:foregroundMark x1="69384" y1="60722" x2="69384" y2="60722"/>
                        <a14:backgroundMark x1="46755" y1="28442" x2="47088" y2="27991"/>
                        <a14:backgroundMark x1="45591" y1="29571" x2="46256" y2="28894"/>
                        <a14:backgroundMark x1="45424" y1="29345" x2="46423" y2="28668"/>
                      </a14:backgroundRemoval>
                    </a14:imgEffect>
                  </a14:imgLayer>
                </a14:imgProps>
              </a:ext>
              <a:ext uri="{28A0092B-C50C-407E-A947-70E740481C1C}">
                <a14:useLocalDpi xmlns:a14="http://schemas.microsoft.com/office/drawing/2010/main" val="0"/>
              </a:ext>
            </a:extLst>
          </a:blip>
          <a:srcRect l="28058" t="58210" r="28702" b="30135"/>
          <a:stretch/>
        </p:blipFill>
        <p:spPr>
          <a:xfrm>
            <a:off x="7782771" y="2495945"/>
            <a:ext cx="1233259" cy="245022"/>
          </a:xfrm>
          <a:prstGeom prst="rect">
            <a:avLst/>
          </a:prstGeom>
        </p:spPr>
      </p:pic>
      <p:pic>
        <p:nvPicPr>
          <p:cNvPr id="35" name="Picture 34">
            <a:extLst>
              <a:ext uri="{FF2B5EF4-FFF2-40B4-BE49-F238E27FC236}">
                <a16:creationId xmlns:a16="http://schemas.microsoft.com/office/drawing/2014/main" id="{14228210-B826-4178-BBE3-CF371538A9AC}"/>
              </a:ext>
            </a:extLst>
          </p:cNvPr>
          <p:cNvPicPr>
            <a:picLocks noChangeAspect="1"/>
          </p:cNvPicPr>
          <p:nvPr/>
        </p:nvPicPr>
        <p:blipFill rotWithShape="1">
          <a:blip r:embed="rId9">
            <a:lum bright="70000" contrast="-70000"/>
            <a:extLst>
              <a:ext uri="{BEBA8EAE-BF5A-486C-A8C5-ECC9F3942E4B}">
                <a14:imgProps xmlns:a14="http://schemas.microsoft.com/office/drawing/2010/main">
                  <a14:imgLayer r:embed="rId8">
                    <a14:imgEffect>
                      <a14:backgroundRemoval t="27991" b="66140" l="30283" r="69384">
                        <a14:foregroundMark x1="42596" y1="39052" x2="42596" y2="39052"/>
                        <a14:foregroundMark x1="46585" y1="28220" x2="46922" y2="27991"/>
                        <a14:foregroundMark x1="44925" y1="29345" x2="45587" y2="28896"/>
                        <a14:foregroundMark x1="33444" y1="59142" x2="33444" y2="59142"/>
                        <a14:foregroundMark x1="30449" y1="59594" x2="30449" y2="59594"/>
                        <a14:foregroundMark x1="30616" y1="66140" x2="30616" y2="66140"/>
                        <a14:foregroundMark x1="38103" y1="62980" x2="38103" y2="62980"/>
                        <a14:foregroundMark x1="43428" y1="62077" x2="43428" y2="62077"/>
                        <a14:foregroundMark x1="51082" y1="62754" x2="51082" y2="62754"/>
                        <a14:foregroundMark x1="57903" y1="62528" x2="57903" y2="62528"/>
                        <a14:foregroundMark x1="64559" y1="61625" x2="64559" y2="61625"/>
                        <a14:foregroundMark x1="69384" y1="60722" x2="69384" y2="60722"/>
                        <a14:backgroundMark x1="46755" y1="28442" x2="47088" y2="27991"/>
                        <a14:backgroundMark x1="45591" y1="29571" x2="46256" y2="28894"/>
                        <a14:backgroundMark x1="45424" y1="29345" x2="46423" y2="28668"/>
                      </a14:backgroundRemoval>
                    </a14:imgEffect>
                    <a14:imgEffect>
                      <a14:colorTemperature colorTemp="8800"/>
                    </a14:imgEffect>
                    <a14:imgEffect>
                      <a14:saturation sat="0"/>
                    </a14:imgEffect>
                  </a14:imgLayer>
                </a14:imgProps>
              </a:ext>
              <a:ext uri="{28A0092B-C50C-407E-A947-70E740481C1C}">
                <a14:useLocalDpi xmlns:a14="http://schemas.microsoft.com/office/drawing/2010/main" val="0"/>
              </a:ext>
            </a:extLst>
          </a:blip>
          <a:srcRect l="28058" t="20468" r="28702" b="43659"/>
          <a:stretch/>
        </p:blipFill>
        <p:spPr>
          <a:xfrm>
            <a:off x="584614" y="2458426"/>
            <a:ext cx="2574207" cy="1574124"/>
          </a:xfrm>
          <a:prstGeom prst="rect">
            <a:avLst/>
          </a:prstGeom>
        </p:spPr>
      </p:pic>
      <p:sp>
        <p:nvSpPr>
          <p:cNvPr id="40" name="Rounded Rectangular Callout 16">
            <a:extLst>
              <a:ext uri="{FF2B5EF4-FFF2-40B4-BE49-F238E27FC236}">
                <a16:creationId xmlns:a16="http://schemas.microsoft.com/office/drawing/2014/main" id="{9B2686DF-20A6-4EDD-B307-6D095C4FED5F}"/>
              </a:ext>
            </a:extLst>
          </p:cNvPr>
          <p:cNvSpPr/>
          <p:nvPr/>
        </p:nvSpPr>
        <p:spPr>
          <a:xfrm>
            <a:off x="8491368" y="3193702"/>
            <a:ext cx="3810001" cy="923331"/>
          </a:xfrm>
          <a:prstGeom prst="wedgeRoundRectCallout">
            <a:avLst>
              <a:gd name="adj1" fmla="val -129589"/>
              <a:gd name="adj2" fmla="val -151126"/>
              <a:gd name="adj3" fmla="val 16667"/>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rgbClr val="C00000"/>
                </a:solidFill>
              </a:rPr>
              <a:t>包涵一个下拉菜单“</a:t>
            </a:r>
            <a:r>
              <a:rPr lang="en-US" altLang="zh-CN" b="1" dirty="0" err="1">
                <a:solidFill>
                  <a:srgbClr val="C00000"/>
                </a:solidFill>
              </a:rPr>
              <a:t>iEQBox</a:t>
            </a:r>
            <a:r>
              <a:rPr lang="en-US" altLang="zh-CN" b="1" dirty="0">
                <a:solidFill>
                  <a:srgbClr val="C00000"/>
                </a:solidFill>
              </a:rPr>
              <a:t>”</a:t>
            </a:r>
          </a:p>
          <a:p>
            <a:pPr algn="ctr"/>
            <a:endParaRPr lang="en-US" b="1" dirty="0">
              <a:solidFill>
                <a:srgbClr val="C00000"/>
              </a:solidFill>
            </a:endParaRPr>
          </a:p>
          <a:p>
            <a:pPr algn="ctr"/>
            <a:r>
              <a:rPr lang="zh-CN" altLang="en-US" b="1" dirty="0">
                <a:solidFill>
                  <a:srgbClr val="C00000"/>
                </a:solidFill>
              </a:rPr>
              <a:t>点击下图进入下一页</a:t>
            </a:r>
            <a:endParaRPr lang="en-US" b="1" dirty="0">
              <a:solidFill>
                <a:srgbClr val="C00000"/>
              </a:solidFill>
            </a:endParaRPr>
          </a:p>
        </p:txBody>
      </p:sp>
      <p:pic>
        <p:nvPicPr>
          <p:cNvPr id="5" name="Picture 4">
            <a:extLst>
              <a:ext uri="{FF2B5EF4-FFF2-40B4-BE49-F238E27FC236}">
                <a16:creationId xmlns:a16="http://schemas.microsoft.com/office/drawing/2014/main" id="{DAFBFF4E-5C69-44CD-9295-D5F9A7193223}"/>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3303993" y="3611599"/>
            <a:ext cx="2708579" cy="2031434"/>
          </a:xfrm>
          <a:prstGeom prst="rect">
            <a:avLst/>
          </a:prstGeom>
        </p:spPr>
      </p:pic>
      <p:sp>
        <p:nvSpPr>
          <p:cNvPr id="17" name="TextBox 16">
            <a:extLst>
              <a:ext uri="{FF2B5EF4-FFF2-40B4-BE49-F238E27FC236}">
                <a16:creationId xmlns:a16="http://schemas.microsoft.com/office/drawing/2014/main" id="{9768E016-96D8-47B9-A2D4-0A2C7C4D6F7F}"/>
              </a:ext>
            </a:extLst>
          </p:cNvPr>
          <p:cNvSpPr txBox="1"/>
          <p:nvPr/>
        </p:nvSpPr>
        <p:spPr>
          <a:xfrm>
            <a:off x="986445" y="3088379"/>
            <a:ext cx="7848600" cy="523220"/>
          </a:xfrm>
          <a:prstGeom prst="rect">
            <a:avLst/>
          </a:prstGeom>
          <a:noFill/>
        </p:spPr>
        <p:txBody>
          <a:bodyPr wrap="square" rtlCol="0">
            <a:spAutoFit/>
          </a:bodyPr>
          <a:lstStyle/>
          <a:p>
            <a:r>
              <a:rPr lang="en-US" altLang="zh-CN" sz="2800" dirty="0" err="1">
                <a:latin typeface="Arial Black" panose="020B0A04020102020204" pitchFamily="34" charset="0"/>
              </a:rPr>
              <a:t>iEQBox</a:t>
            </a:r>
            <a:r>
              <a:rPr lang="en-US" sz="2800" dirty="0">
                <a:latin typeface="Arial Black" panose="020B0A04020102020204" pitchFamily="34" charset="0"/>
              </a:rPr>
              <a:t>: Intelligent Environmental Box</a:t>
            </a:r>
          </a:p>
        </p:txBody>
      </p:sp>
      <p:pic>
        <p:nvPicPr>
          <p:cNvPr id="18" name="Picture 17">
            <a:extLst>
              <a:ext uri="{FF2B5EF4-FFF2-40B4-BE49-F238E27FC236}">
                <a16:creationId xmlns:a16="http://schemas.microsoft.com/office/drawing/2014/main" id="{35F80DC2-C6FF-4E29-9BC7-BA580B831828}"/>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8081432" y="6073501"/>
            <a:ext cx="914400" cy="675575"/>
          </a:xfrm>
          <a:prstGeom prst="rect">
            <a:avLst/>
          </a:prstGeom>
        </p:spPr>
      </p:pic>
    </p:spTree>
    <p:extLst>
      <p:ext uri="{BB962C8B-B14F-4D97-AF65-F5344CB8AC3E}">
        <p14:creationId xmlns:p14="http://schemas.microsoft.com/office/powerpoint/2010/main" val="22991682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9144000" cy="1219200"/>
          </a:xfrm>
          <a:noFill/>
        </p:spPr>
        <p:txBody>
          <a:bodyPr/>
          <a:lstStyle/>
          <a:p>
            <a:r>
              <a:rPr lang="en-US" altLang="zh-CN" dirty="0"/>
              <a:t>Products</a:t>
            </a:r>
            <a:r>
              <a:rPr lang="en-US" dirty="0"/>
              <a:t> (</a:t>
            </a:r>
            <a:r>
              <a:rPr lang="en-US" altLang="zh-CN" dirty="0"/>
              <a:t>2.1</a:t>
            </a:r>
            <a:r>
              <a:rPr lang="en-US" dirty="0"/>
              <a:t>)</a:t>
            </a:r>
          </a:p>
        </p:txBody>
      </p:sp>
      <p:sp>
        <p:nvSpPr>
          <p:cNvPr id="25" name="Title 1"/>
          <p:cNvSpPr txBox="1">
            <a:spLocks/>
          </p:cNvSpPr>
          <p:nvPr/>
        </p:nvSpPr>
        <p:spPr>
          <a:xfrm>
            <a:off x="76200" y="1676400"/>
            <a:ext cx="8991600" cy="838200"/>
          </a:xfrm>
          <a:prstGeom prst="rect">
            <a:avLst/>
          </a:prstGeom>
          <a:solidFill>
            <a:schemeClr val="bg1"/>
          </a:solidFill>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US" dirty="0"/>
          </a:p>
        </p:txBody>
      </p:sp>
      <p:sp>
        <p:nvSpPr>
          <p:cNvPr id="29" name="Rectangle 28"/>
          <p:cNvSpPr/>
          <p:nvPr/>
        </p:nvSpPr>
        <p:spPr>
          <a:xfrm>
            <a:off x="226751" y="2967335"/>
            <a:ext cx="8769081" cy="923330"/>
          </a:xfrm>
          <a:prstGeom prst="rect">
            <a:avLst/>
          </a:prstGeom>
          <a:noFill/>
        </p:spPr>
        <p:txBody>
          <a:bodyPr wrap="square" lIns="91440" tIns="45720" rIns="91440" bIns="45720">
            <a:spAutoFit/>
          </a:bodyPr>
          <a:lstStyle/>
          <a:p>
            <a:pPr algn="ctr"/>
            <a:endParaRPr lang="en-US" sz="5400" b="1" cap="none" spc="0" dirty="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endParaRPr>
          </a:p>
        </p:txBody>
      </p:sp>
      <p:sp>
        <p:nvSpPr>
          <p:cNvPr id="20" name="TextBox 19">
            <a:extLst>
              <a:ext uri="{FF2B5EF4-FFF2-40B4-BE49-F238E27FC236}">
                <a16:creationId xmlns:a16="http://schemas.microsoft.com/office/drawing/2014/main" id="{2D485C07-C92F-4D18-B788-8FD06658EA7D}"/>
              </a:ext>
            </a:extLst>
          </p:cNvPr>
          <p:cNvSpPr txBox="1"/>
          <p:nvPr/>
        </p:nvSpPr>
        <p:spPr>
          <a:xfrm>
            <a:off x="3584089" y="1964015"/>
            <a:ext cx="5562600" cy="369332"/>
          </a:xfrm>
          <a:prstGeom prst="rect">
            <a:avLst/>
          </a:prstGeom>
          <a:noFill/>
        </p:spPr>
        <p:txBody>
          <a:bodyPr wrap="square" rtlCol="0">
            <a:spAutoFit/>
          </a:bodyPr>
          <a:lstStyle/>
          <a:p>
            <a:r>
              <a:rPr lang="en-US" dirty="0"/>
              <a:t>Home   </a:t>
            </a:r>
            <a:r>
              <a:rPr lang="en-US" altLang="zh-CN" dirty="0"/>
              <a:t>Data</a:t>
            </a:r>
            <a:r>
              <a:rPr lang="en-US" dirty="0"/>
              <a:t>   </a:t>
            </a:r>
            <a:r>
              <a:rPr lang="en-US" altLang="zh-CN" b="1" dirty="0">
                <a:solidFill>
                  <a:srgbClr val="00B050"/>
                </a:solidFill>
              </a:rPr>
              <a:t>Products</a:t>
            </a:r>
            <a:r>
              <a:rPr lang="en-US" dirty="0"/>
              <a:t>   News   About Us  Contact Us</a:t>
            </a:r>
          </a:p>
        </p:txBody>
      </p:sp>
      <p:pic>
        <p:nvPicPr>
          <p:cNvPr id="6" name="Picture 5">
            <a:extLst>
              <a:ext uri="{FF2B5EF4-FFF2-40B4-BE49-F238E27FC236}">
                <a16:creationId xmlns:a16="http://schemas.microsoft.com/office/drawing/2014/main" id="{C3AA6F41-5799-4B06-8E2E-FB9D9110582E}"/>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72045" y="1710861"/>
            <a:ext cx="914400" cy="675575"/>
          </a:xfrm>
          <a:prstGeom prst="rect">
            <a:avLst/>
          </a:prstGeom>
        </p:spPr>
      </p:pic>
      <p:pic>
        <p:nvPicPr>
          <p:cNvPr id="5" name="Picture 4">
            <a:extLst>
              <a:ext uri="{FF2B5EF4-FFF2-40B4-BE49-F238E27FC236}">
                <a16:creationId xmlns:a16="http://schemas.microsoft.com/office/drawing/2014/main" id="{DAFBFF4E-5C69-44CD-9295-D5F9A7193223}"/>
              </a:ext>
            </a:extLst>
          </p:cNvPr>
          <p:cNvPicPr>
            <a:picLocks noChangeAspect="1"/>
          </p:cNvPicPr>
          <p:nvPr/>
        </p:nvPicPr>
        <p:blipFill>
          <a:blip r:embed="rId4" cstate="print">
            <a:duotone>
              <a:schemeClr val="bg2">
                <a:shade val="45000"/>
                <a:satMod val="135000"/>
              </a:schemeClr>
              <a:prstClr val="white"/>
            </a:duotone>
            <a:extLst>
              <a:ext uri="{BEBA8EAE-BF5A-486C-A8C5-ECC9F3942E4B}">
                <a14:imgProps xmlns:a14="http://schemas.microsoft.com/office/drawing/2010/main">
                  <a14:imgLayer r:embed="rId5">
                    <a14:imgEffect>
                      <a14:saturation sat="0"/>
                    </a14:imgEffect>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72045" y="2381954"/>
            <a:ext cx="8995755" cy="4433200"/>
          </a:xfrm>
          <a:prstGeom prst="rect">
            <a:avLst/>
          </a:prstGeom>
        </p:spPr>
      </p:pic>
      <p:sp>
        <p:nvSpPr>
          <p:cNvPr id="14" name="TextBox 13">
            <a:extLst>
              <a:ext uri="{FF2B5EF4-FFF2-40B4-BE49-F238E27FC236}">
                <a16:creationId xmlns:a16="http://schemas.microsoft.com/office/drawing/2014/main" id="{428F2458-3D5A-4E3C-878B-736AD1855795}"/>
              </a:ext>
            </a:extLst>
          </p:cNvPr>
          <p:cNvSpPr txBox="1"/>
          <p:nvPr/>
        </p:nvSpPr>
        <p:spPr>
          <a:xfrm>
            <a:off x="72045" y="2476159"/>
            <a:ext cx="7700355" cy="369332"/>
          </a:xfrm>
          <a:prstGeom prst="rect">
            <a:avLst/>
          </a:prstGeom>
          <a:noFill/>
        </p:spPr>
        <p:txBody>
          <a:bodyPr wrap="square" rtlCol="0">
            <a:spAutoFit/>
          </a:bodyPr>
          <a:lstStyle/>
          <a:p>
            <a:r>
              <a:rPr lang="en-US" b="1" dirty="0">
                <a:solidFill>
                  <a:srgbClr val="00B050"/>
                </a:solidFill>
              </a:rPr>
              <a:t>Concept   </a:t>
            </a:r>
            <a:r>
              <a:rPr lang="en-US" altLang="zh-CN" dirty="0"/>
              <a:t>Architecture</a:t>
            </a:r>
            <a:r>
              <a:rPr lang="en-US" dirty="0"/>
              <a:t>   Components   Features  Applications Tech. Specification  </a:t>
            </a:r>
          </a:p>
        </p:txBody>
      </p:sp>
      <p:sp>
        <p:nvSpPr>
          <p:cNvPr id="4" name="Rectangle 3">
            <a:extLst>
              <a:ext uri="{FF2B5EF4-FFF2-40B4-BE49-F238E27FC236}">
                <a16:creationId xmlns:a16="http://schemas.microsoft.com/office/drawing/2014/main" id="{701ADE1A-EB02-43A7-9979-10BB18CE74B4}"/>
              </a:ext>
            </a:extLst>
          </p:cNvPr>
          <p:cNvSpPr/>
          <p:nvPr/>
        </p:nvSpPr>
        <p:spPr>
          <a:xfrm>
            <a:off x="4468293" y="3073323"/>
            <a:ext cx="4358101" cy="3539430"/>
          </a:xfrm>
          <a:prstGeom prst="rect">
            <a:avLst/>
          </a:prstGeom>
        </p:spPr>
        <p:txBody>
          <a:bodyPr wrap="square">
            <a:spAutoFit/>
          </a:bodyPr>
          <a:lstStyle/>
          <a:p>
            <a:pPr algn="just">
              <a:spcBef>
                <a:spcPts val="1200"/>
              </a:spcBef>
              <a:spcAft>
                <a:spcPts val="600"/>
              </a:spcAft>
            </a:pPr>
            <a:r>
              <a:rPr lang="en-US" sz="1600" kern="100" dirty="0" err="1">
                <a:latin typeface="Calibri" panose="020F0502020204030204" pitchFamily="34" charset="0"/>
                <a:ea typeface="SimSun" panose="02010600030101010101" pitchFamily="2" charset="-122"/>
                <a:cs typeface="Times New Roman" panose="02020603050405020304" pitchFamily="18" charset="0"/>
              </a:rPr>
              <a:t>iEQBox</a:t>
            </a:r>
            <a:r>
              <a:rPr lang="en-US" sz="1600" kern="100" dirty="0">
                <a:latin typeface="Calibri" panose="020F0502020204030204" pitchFamily="34" charset="0"/>
                <a:ea typeface="SimSun" panose="02010600030101010101" pitchFamily="2" charset="-122"/>
                <a:cs typeface="Times New Roman" panose="02020603050405020304" pitchFamily="18" charset="0"/>
              </a:rPr>
              <a:t> is a smart all-in-one air quality monitoring device. The device integrates the state-of-the-art air quality and meteorological sensors into a portable, ready-to-mount, and cost-effective unit to measure air pollutants, including CO, CO2, O3, NO2, SO2, PM 1.0, PM2.5, and PM10.0, and meteorological data, such as wind direction, wind speed, temperature and relative humidity (RH). The device can be powered by either electric or solar power for the use in the field. The device is also equipped with GPS and cellular communication modules for recording device locations and wirelessly transmitting data in real time. </a:t>
            </a:r>
            <a:endParaRPr lang="en-US" sz="1400" kern="100" dirty="0">
              <a:effectLst/>
              <a:latin typeface="Calibri" panose="020F0502020204030204" pitchFamily="34" charset="0"/>
              <a:ea typeface="SimSun" panose="02010600030101010101" pitchFamily="2" charset="-122"/>
              <a:cs typeface="Times New Roman" panose="02020603050405020304" pitchFamily="18" charset="0"/>
            </a:endParaRPr>
          </a:p>
        </p:txBody>
      </p:sp>
      <p:pic>
        <p:nvPicPr>
          <p:cNvPr id="7" name="Picture 6">
            <a:extLst>
              <a:ext uri="{FF2B5EF4-FFF2-40B4-BE49-F238E27FC236}">
                <a16:creationId xmlns:a16="http://schemas.microsoft.com/office/drawing/2014/main" id="{B49AA811-D188-43DA-9C7C-9D049ABBA121}"/>
              </a:ext>
            </a:extLst>
          </p:cNvPr>
          <p:cNvPicPr>
            <a:picLocks noChangeAspect="1"/>
          </p:cNvPicPr>
          <p:nvPr/>
        </p:nvPicPr>
        <p:blipFill>
          <a:blip r:embed="rId6"/>
          <a:stretch>
            <a:fillRect/>
          </a:stretch>
        </p:blipFill>
        <p:spPr>
          <a:xfrm>
            <a:off x="226751" y="3115114"/>
            <a:ext cx="4143754" cy="3364765"/>
          </a:xfrm>
          <a:prstGeom prst="rect">
            <a:avLst/>
          </a:prstGeom>
        </p:spPr>
      </p:pic>
      <p:pic>
        <p:nvPicPr>
          <p:cNvPr id="24" name="Picture 23">
            <a:extLst>
              <a:ext uri="{FF2B5EF4-FFF2-40B4-BE49-F238E27FC236}">
                <a16:creationId xmlns:a16="http://schemas.microsoft.com/office/drawing/2014/main" id="{1B4278C1-82C2-4C45-BDF5-BEFE825A20EA}"/>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8081432" y="6073501"/>
            <a:ext cx="914400" cy="675575"/>
          </a:xfrm>
          <a:prstGeom prst="rect">
            <a:avLst/>
          </a:prstGeom>
        </p:spPr>
      </p:pic>
    </p:spTree>
    <p:extLst>
      <p:ext uri="{BB962C8B-B14F-4D97-AF65-F5344CB8AC3E}">
        <p14:creationId xmlns:p14="http://schemas.microsoft.com/office/powerpoint/2010/main" val="213150582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943</TotalTime>
  <Words>1019</Words>
  <Application>Microsoft Office PowerPoint</Application>
  <PresentationFormat>On-screen Show (4:3)</PresentationFormat>
  <Paragraphs>113</Paragraphs>
  <Slides>19</Slides>
  <Notes>18</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19</vt:i4>
      </vt:variant>
    </vt:vector>
  </HeadingPairs>
  <TitlesOfParts>
    <vt:vector size="29" baseType="lpstr">
      <vt:lpstr>FZXH1JW--GB1-0-GBpc-EUC-H</vt:lpstr>
      <vt:lpstr>微软雅黑</vt:lpstr>
      <vt:lpstr>宋体</vt:lpstr>
      <vt:lpstr>宋体</vt:lpstr>
      <vt:lpstr>Arial</vt:lpstr>
      <vt:lpstr>Arial Black</vt:lpstr>
      <vt:lpstr>Calibri</vt:lpstr>
      <vt:lpstr>Times New Roman</vt:lpstr>
      <vt:lpstr>Wingdings</vt:lpstr>
      <vt:lpstr>Office Theme</vt:lpstr>
      <vt:lpstr>EVOGLE Website</vt:lpstr>
      <vt:lpstr>HOME (1)</vt:lpstr>
      <vt:lpstr>HOME (2)</vt:lpstr>
      <vt:lpstr>DATA (1)：Air Quality Map</vt:lpstr>
      <vt:lpstr>DATA (2)：Local Air Quality</vt:lpstr>
      <vt:lpstr>DATA (3)：Data Download</vt:lpstr>
      <vt:lpstr>DATA (4)：Data Upload</vt:lpstr>
      <vt:lpstr>Products (1)</vt:lpstr>
      <vt:lpstr>Products (2.1)</vt:lpstr>
      <vt:lpstr>Products (2.2)</vt:lpstr>
      <vt:lpstr>Products (3)</vt:lpstr>
      <vt:lpstr>Products (4)</vt:lpstr>
      <vt:lpstr>Products (4)</vt:lpstr>
      <vt:lpstr>Products (5.1)</vt:lpstr>
      <vt:lpstr>Products (5.2)</vt:lpstr>
      <vt:lpstr>Products (6)</vt:lpstr>
      <vt:lpstr>News</vt:lpstr>
      <vt:lpstr>About Us</vt:lpstr>
      <vt:lpstr>Contact Us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 Website Design</dc:title>
  <dc:creator>Xinkai Wu</dc:creator>
  <cp:lastModifiedBy>K Wu</cp:lastModifiedBy>
  <cp:revision>89</cp:revision>
  <dcterms:created xsi:type="dcterms:W3CDTF">2006-08-16T00:00:00Z</dcterms:created>
  <dcterms:modified xsi:type="dcterms:W3CDTF">2017-10-19T02:42:25Z</dcterms:modified>
</cp:coreProperties>
</file>

<file path=docProps/thumbnail.jpeg>
</file>